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823" r:id="rId5"/>
    <p:sldId id="1287" r:id="rId6"/>
    <p:sldId id="1281" r:id="rId7"/>
    <p:sldId id="1269" r:id="rId8"/>
    <p:sldId id="313" r:id="rId9"/>
    <p:sldId id="1318" r:id="rId10"/>
    <p:sldId id="1279" r:id="rId11"/>
    <p:sldId id="1267" r:id="rId12"/>
    <p:sldId id="1270" r:id="rId13"/>
    <p:sldId id="1271" r:id="rId14"/>
    <p:sldId id="1272" r:id="rId15"/>
    <p:sldId id="1273" r:id="rId16"/>
    <p:sldId id="1274" r:id="rId17"/>
    <p:sldId id="1275" r:id="rId18"/>
    <p:sldId id="1276" r:id="rId19"/>
    <p:sldId id="1277" r:id="rId20"/>
    <p:sldId id="1323" r:id="rId21"/>
    <p:sldId id="1099" r:id="rId22"/>
    <p:sldId id="1285" r:id="rId23"/>
    <p:sldId id="1324" r:id="rId24"/>
    <p:sldId id="1294" r:id="rId25"/>
    <p:sldId id="1295" r:id="rId26"/>
    <p:sldId id="1293" r:id="rId27"/>
    <p:sldId id="1301" r:id="rId28"/>
    <p:sldId id="1319" r:id="rId29"/>
    <p:sldId id="1306" r:id="rId30"/>
    <p:sldId id="1322" r:id="rId31"/>
    <p:sldId id="1307" r:id="rId32"/>
    <p:sldId id="1321" r:id="rId33"/>
    <p:sldId id="294" r:id="rId34"/>
    <p:sldId id="290" r:id="rId35"/>
    <p:sldId id="291" r:id="rId36"/>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A32"/>
    <a:srgbClr val="8A8700"/>
    <a:srgbClr val="E65D00"/>
    <a:srgbClr val="B08200"/>
    <a:srgbClr val="DE5A00"/>
    <a:srgbClr val="333399"/>
    <a:srgbClr val="3333CC"/>
    <a:srgbClr val="000099"/>
    <a:srgbClr val="FF5050"/>
    <a:srgbClr val="FA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033" autoAdjust="0"/>
  </p:normalViewPr>
  <p:slideViewPr>
    <p:cSldViewPr>
      <p:cViewPr varScale="1">
        <p:scale>
          <a:sx n="85" d="100"/>
          <a:sy n="85" d="100"/>
        </p:scale>
        <p:origin x="595" y="36"/>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10/10/2018</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10/10/2018</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2</a:t>
            </a:fld>
            <a:endParaRPr lang="en-US" altLang="en-US" dirty="0"/>
          </a:p>
        </p:txBody>
      </p:sp>
    </p:spTree>
    <p:extLst>
      <p:ext uri="{BB962C8B-B14F-4D97-AF65-F5344CB8AC3E}">
        <p14:creationId xmlns:p14="http://schemas.microsoft.com/office/powerpoint/2010/main" val="98750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a:t>
            </a:fld>
            <a:endParaRPr lang="en-US" altLang="en-US" dirty="0"/>
          </a:p>
        </p:txBody>
      </p:sp>
    </p:spTree>
    <p:extLst>
      <p:ext uri="{BB962C8B-B14F-4D97-AF65-F5344CB8AC3E}">
        <p14:creationId xmlns:p14="http://schemas.microsoft.com/office/powerpoint/2010/main" val="3013574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6</a:t>
            </a:fld>
            <a:endParaRPr lang="en-US" altLang="en-US" dirty="0"/>
          </a:p>
        </p:txBody>
      </p:sp>
    </p:spTree>
    <p:extLst>
      <p:ext uri="{BB962C8B-B14F-4D97-AF65-F5344CB8AC3E}">
        <p14:creationId xmlns:p14="http://schemas.microsoft.com/office/powerpoint/2010/main" val="391947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17</a:t>
            </a:fld>
            <a:endParaRPr lang="en-US" altLang="en-US" dirty="0"/>
          </a:p>
        </p:txBody>
      </p:sp>
    </p:spTree>
    <p:extLst>
      <p:ext uri="{BB962C8B-B14F-4D97-AF65-F5344CB8AC3E}">
        <p14:creationId xmlns:p14="http://schemas.microsoft.com/office/powerpoint/2010/main" val="369415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20</a:t>
            </a:fld>
            <a:endParaRPr lang="en-US" altLang="en-US" dirty="0"/>
          </a:p>
        </p:txBody>
      </p:sp>
    </p:spTree>
    <p:extLst>
      <p:ext uri="{BB962C8B-B14F-4D97-AF65-F5344CB8AC3E}">
        <p14:creationId xmlns:p14="http://schemas.microsoft.com/office/powerpoint/2010/main" val="38632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24</a:t>
            </a:fld>
            <a:endParaRPr lang="en-US" altLang="en-US" dirty="0"/>
          </a:p>
        </p:txBody>
      </p:sp>
    </p:spTree>
    <p:extLst>
      <p:ext uri="{BB962C8B-B14F-4D97-AF65-F5344CB8AC3E}">
        <p14:creationId xmlns:p14="http://schemas.microsoft.com/office/powerpoint/2010/main" val="210300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30</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31</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3026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362859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30" r:id="rId5"/>
    <p:sldLayoutId id="2147484631"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7" y="3331726"/>
            <a:ext cx="10336213" cy="958496"/>
          </a:xfrm>
          <a:prstGeom prst="rect">
            <a:avLst/>
          </a:prstGeom>
          <a:noFill/>
          <a:ln w="9525">
            <a:noFill/>
            <a:miter lim="800000"/>
            <a:headEnd/>
            <a:tailEnd/>
          </a:ln>
        </p:spPr>
        <p:txBody>
          <a:bodyPr lIns="95787" tIns="47893" rIns="95787" bIns="47893">
            <a:spAutoFit/>
          </a:bodyPr>
          <a:lstStyle/>
          <a:p>
            <a:pPr algn="ctr" eaLnBrk="1" hangingPunct="1">
              <a:defRPr/>
            </a:pPr>
            <a:r>
              <a:rPr lang="en-US" sz="3200" b="1" spc="50" dirty="0">
                <a:solidFill>
                  <a:schemeClr val="bg1"/>
                </a:solidFill>
                <a:latin typeface="+mj-lt"/>
              </a:rPr>
              <a:t>Enterprise Integration Platform (EIP) Framework Design</a:t>
            </a:r>
          </a:p>
          <a:p>
            <a:pPr algn="ctr" eaLnBrk="1" hangingPunct="1">
              <a:defRPr/>
            </a:pPr>
            <a:r>
              <a:rPr lang="en-US" sz="2400" b="1" spc="50" dirty="0">
                <a:solidFill>
                  <a:schemeClr val="bg1"/>
                </a:solidFill>
                <a:latin typeface="+mj-lt"/>
              </a:rPr>
              <a:t>Egression Service </a:t>
            </a: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10</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defRPr/>
            </a:pPr>
            <a:r>
              <a:rPr lang="en-US" sz="1200" b="1" dirty="0">
                <a:solidFill>
                  <a:prstClr val="black">
                    <a:lumMod val="75000"/>
                    <a:lumOff val="25000"/>
                  </a:prstClr>
                </a:solidFill>
                <a:latin typeface="Calibri"/>
              </a:rPr>
              <a:t>Egression API ID </a:t>
            </a:r>
            <a:r>
              <a:rPr lang="en-US" sz="1200" dirty="0">
                <a:solidFill>
                  <a:prstClr val="black">
                    <a:lumMod val="75000"/>
                    <a:lumOff val="25000"/>
                  </a:prstClr>
                </a:solidFill>
              </a:rPr>
              <a:t>is a unique identifier for the Egression API specification representing API name &amp; version.</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Egression API ID is a pre-assigned ID for every version of the egression interface specification.</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p>
          <a:p>
            <a:pPr marL="647700" lvl="1" indent="-171450" algn="just">
              <a:buFont typeface="Arial" panose="020B0604020202020204" pitchFamily="34" charset="0"/>
              <a:buChar cha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must always include Egression API ID </a:t>
            </a:r>
            <a:r>
              <a:rPr lang="en-US" sz="1000" dirty="0">
                <a:solidFill>
                  <a:prstClr val="black">
                    <a:lumMod val="75000"/>
                    <a:lumOff val="25000"/>
                  </a:prstClr>
                </a:solidFill>
                <a:latin typeface="Calibri"/>
              </a:rPr>
              <a:t>in </a:t>
            </a: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every egression interaction.</a:t>
            </a:r>
          </a:p>
          <a:p>
            <a:pPr marL="647700" lvl="1" indent="-171450" algn="just">
              <a:buFont typeface="Arial" panose="020B0604020202020204" pitchFamily="34" charset="0"/>
              <a:buChar cha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support N versions of the API.</a:t>
            </a:r>
          </a:p>
          <a:p>
            <a:pPr marL="647700" lvl="1" indent="-171450" algn="just">
              <a:buFont typeface="Arial" panose="020B0604020202020204" pitchFamily="34" charset="0"/>
              <a:buChar char="•"/>
            </a:pPr>
            <a:r>
              <a:rPr lang="en-US" sz="1000" dirty="0">
                <a:solidFill>
                  <a:prstClr val="black">
                    <a:lumMod val="75000"/>
                    <a:lumOff val="25000"/>
                  </a:prstClr>
                </a:solidFill>
              </a:rPr>
              <a:t>Service must validate support for the given Egression API ID</a:t>
            </a:r>
            <a:r>
              <a:rPr lang="en-US" sz="1000" dirty="0">
                <a:solidFill>
                  <a:prstClr val="black">
                    <a:lumMod val="75000"/>
                    <a:lumOff val="25000"/>
                  </a:prstClr>
                </a:solidFill>
                <a:latin typeface="Calibri"/>
              </a:rPr>
              <a:t>.</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Egression API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NAME-VX.Y.Z</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EgressionAPI-V1.0.0</a:t>
            </a: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11225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11</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API Client Access Key </a:t>
            </a:r>
            <a:r>
              <a:rPr lang="en-US" sz="1200" dirty="0">
                <a:solidFill>
                  <a:prstClr val="black">
                    <a:lumMod val="75000"/>
                    <a:lumOff val="25000"/>
                  </a:prstClr>
                </a:solidFill>
              </a:rPr>
              <a:t>is used to identify applications permitted to interact with ingression service.</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Each client application must be assigned a unique access key by the API manager.</a:t>
            </a:r>
          </a:p>
          <a:p>
            <a:pPr marL="171450" lvl="0" indent="-171450" algn="just">
              <a:buFont typeface="Arial" panose="020B0604020202020204" pitchFamily="34" charset="0"/>
              <a:buChar char="•"/>
              <a:defRPr/>
            </a:pPr>
            <a:r>
              <a:rPr lang="en-US" sz="1000" dirty="0">
                <a:solidFill>
                  <a:prstClr val="black">
                    <a:lumMod val="75000"/>
                    <a:lumOff val="25000"/>
                  </a:prstClr>
                </a:solidFill>
              </a:rPr>
              <a:t>Key must be specific per environment (E.g. Development, Integration, Production).</a:t>
            </a:r>
          </a:p>
          <a:p>
            <a:pPr marL="171450" lvl="0" indent="-171450" algn="just">
              <a:buFont typeface="Arial" panose="020B0604020202020204" pitchFamily="34" charset="0"/>
              <a:buChar char="•"/>
              <a:defRPr/>
            </a:pPr>
            <a:r>
              <a:rPr lang="en-US" sz="1000" dirty="0">
                <a:solidFill>
                  <a:prstClr val="black">
                    <a:lumMod val="75000"/>
                    <a:lumOff val="25000"/>
                  </a:prstClr>
                </a:solidFill>
              </a:rPr>
              <a:t>All instances of an application must use the same assigned key.</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include the API Client Access Key in all API interactions.</a:t>
            </a:r>
          </a:p>
          <a:p>
            <a:pPr marL="647700" lvl="1" indent="-171450" algn="just">
              <a:buFont typeface="Arial" panose="020B0604020202020204" pitchFamily="34" charset="0"/>
              <a:buChar char="•"/>
            </a:pPr>
            <a:r>
              <a:rPr lang="en-US" sz="1000" dirty="0">
                <a:solidFill>
                  <a:prstClr val="black">
                    <a:lumMod val="75000"/>
                    <a:lumOff val="25000"/>
                  </a:prstClr>
                </a:solidFill>
              </a:rPr>
              <a:t>Client must secure the API Client Access Key on the host machine.</a:t>
            </a:r>
          </a:p>
          <a:p>
            <a:pPr marL="647700" lvl="1" indent="-171450" algn="just">
              <a:buFont typeface="Arial" panose="020B0604020202020204" pitchFamily="34" charset="0"/>
              <a:buChar char="•"/>
            </a:pPr>
            <a:r>
              <a:rPr lang="en-US" sz="1000" dirty="0">
                <a:solidFill>
                  <a:prstClr val="black">
                    <a:lumMod val="75000"/>
                    <a:lumOff val="25000"/>
                  </a:prstClr>
                </a:solidFill>
              </a:rPr>
              <a:t>Client must ensure that all interactions are done via secure communication, per security requirements, hence protecting the secure key.</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Gateway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Gateway must present the service interface and service certificate per security requirements.</a:t>
            </a:r>
          </a:p>
          <a:p>
            <a:pPr marL="647700" lvl="1" indent="-171450" algn="just">
              <a:buFont typeface="Arial" panose="020B0604020202020204" pitchFamily="34" charset="0"/>
              <a:buChar char="•"/>
            </a:pPr>
            <a:r>
              <a:rPr lang="en-US" sz="1000" dirty="0">
                <a:solidFill>
                  <a:prstClr val="black">
                    <a:lumMod val="75000"/>
                    <a:lumOff val="25000"/>
                  </a:prstClr>
                </a:solidFill>
              </a:rPr>
              <a:t>Gateway must intercept all requests and reject requests without API Client Access Key.</a:t>
            </a:r>
          </a:p>
          <a:p>
            <a:pPr marL="647700" lvl="1" indent="-171450" algn="just">
              <a:buFont typeface="Arial" panose="020B0604020202020204" pitchFamily="34" charset="0"/>
              <a:buChar char="•"/>
            </a:pPr>
            <a:r>
              <a:rPr lang="en-US" sz="1000" dirty="0">
                <a:solidFill>
                  <a:prstClr val="black">
                    <a:lumMod val="75000"/>
                    <a:lumOff val="25000"/>
                  </a:prstClr>
                </a:solidFill>
              </a:rPr>
              <a:t>Gateway must validate API Client Access Key with API Manager.</a:t>
            </a:r>
          </a:p>
          <a:p>
            <a:pPr marL="647700" lvl="1" indent="-171450" algn="just">
              <a:buFont typeface="Arial" panose="020B0604020202020204" pitchFamily="34" charset="0"/>
              <a:buChar char="•"/>
            </a:pPr>
            <a:r>
              <a:rPr lang="en-US" sz="1000" dirty="0">
                <a:solidFill>
                  <a:prstClr val="black">
                    <a:lumMod val="75000"/>
                    <a:lumOff val="25000"/>
                  </a:prstClr>
                </a:solidFill>
              </a:rPr>
              <a:t>Gateway must verify if key is authorized for interaction with the egression service.</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Egression service should verify presence of API Client Access Key element.</a:t>
            </a:r>
          </a:p>
          <a:p>
            <a:pPr marL="647700" lvl="1" indent="-171450" algn="just">
              <a:buFont typeface="Arial" panose="020B0604020202020204" pitchFamily="34" charset="0"/>
              <a:buChar char="•"/>
            </a:pPr>
            <a:r>
              <a:rPr lang="en-US" sz="1000" dirty="0">
                <a:solidFill>
                  <a:prstClr val="black">
                    <a:lumMod val="75000"/>
                    <a:lumOff val="25000"/>
                  </a:prstClr>
                </a:solidFill>
              </a:rPr>
              <a:t>Egression service is not required to perform any authentication and authorization function as gateway is trusted for this purpose.</a:t>
            </a:r>
          </a:p>
          <a:p>
            <a:pPr marL="647700" lvl="1" indent="-171450" algn="just">
              <a:buFont typeface="Arial" panose="020B0604020202020204" pitchFamily="34" charset="0"/>
              <a:buChar char="•"/>
            </a:pPr>
            <a:endParaRPr lang="en-US" sz="1000" dirty="0">
              <a:solidFill>
                <a:prstClr val="black">
                  <a:lumMod val="75000"/>
                  <a:lumOff val="25000"/>
                </a:prstClr>
              </a:solidFill>
            </a:endParaRPr>
          </a:p>
          <a:p>
            <a:pPr algn="just"/>
            <a:r>
              <a:rPr lang="en-US" sz="1000" b="1" u="sng" dirty="0">
                <a:solidFill>
                  <a:prstClr val="black">
                    <a:lumMod val="75000"/>
                    <a:lumOff val="25000"/>
                  </a:prstClr>
                </a:solidFill>
              </a:rPr>
              <a:t>WARNING:</a:t>
            </a:r>
            <a:r>
              <a:rPr lang="en-US" sz="1000" dirty="0">
                <a:solidFill>
                  <a:prstClr val="black">
                    <a:lumMod val="75000"/>
                    <a:lumOff val="25000"/>
                  </a:prstClr>
                </a:solidFill>
              </a:rPr>
              <a:t> The key-based hybrid authentication and authorization is the minimal specification required for Egression Service API. All APIs must adhere to enterprise API security requirements enforced at the API gateway.</a:t>
            </a:r>
            <a:endParaRPr lang="en-US" sz="1000" b="1" u="sng" dirty="0">
              <a:solidFill>
                <a:prstClr val="black">
                  <a:lumMod val="75000"/>
                  <a:lumOff val="25000"/>
                </a:prstClr>
              </a:solidFill>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API Client Access Key</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API Manager key format</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408245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12</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Interaction Group ID </a:t>
            </a:r>
            <a:r>
              <a:rPr lang="en-US" sz="1200" dirty="0">
                <a:solidFill>
                  <a:prstClr val="black">
                    <a:lumMod val="75000"/>
                    <a:lumOff val="25000"/>
                  </a:prstClr>
                </a:solidFill>
              </a:rPr>
              <a:t>is a unique identifier representing a set of materializations for a given instance of an interface group for processing the egress data together as a single unit of integrity.</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lvl="1" indent="0" algn="just">
              <a:defRPr/>
            </a:pPr>
            <a:endParaRPr lang="en-US" sz="1000" dirty="0">
              <a:solidFill>
                <a:prstClr val="black">
                  <a:lumMod val="75000"/>
                  <a:lumOff val="25000"/>
                </a:prstClr>
              </a:solidFill>
            </a:endParaRPr>
          </a:p>
          <a:p>
            <a:pPr marL="647700" lvl="1"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Egression service must record Interaction group ID associated with the materialized data instance on creation of egression data instance.</a:t>
            </a:r>
          </a:p>
          <a:p>
            <a:pPr marL="647700" lvl="1" indent="-171450" algn="just">
              <a:buFont typeface="Arial" panose="020B0604020202020204" pitchFamily="34" charset="0"/>
              <a:buChar char="•"/>
            </a:pPr>
            <a:r>
              <a:rPr lang="en-US" sz="1000" dirty="0">
                <a:solidFill>
                  <a:prstClr val="black">
                    <a:lumMod val="75000"/>
                    <a:lumOff val="25000"/>
                  </a:prstClr>
                </a:solidFill>
              </a:rPr>
              <a:t>Egression service must include the Interaction Group ID in notification indicating availability of egression data instance.</a:t>
            </a:r>
          </a:p>
          <a:p>
            <a:pPr marL="647700" lvl="1" indent="-171450" algn="just">
              <a:buFont typeface="Arial" panose="020B0604020202020204" pitchFamily="34" charset="0"/>
              <a:buChar char="•"/>
            </a:pPr>
            <a:r>
              <a:rPr lang="en-US" sz="1000" dirty="0">
                <a:solidFill>
                  <a:prstClr val="black">
                    <a:lumMod val="75000"/>
                    <a:lumOff val="25000"/>
                  </a:prstClr>
                </a:solidFill>
              </a:rPr>
              <a:t>Egression service must include the Interaction Group ID on delivery of egression data instance.</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Interaction Group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65000"/>
                    <a:lumOff val="35000"/>
                  </a:prstClr>
                </a:solidFill>
                <a:latin typeface="Calibri"/>
              </a:rPr>
              <a:t>Optional</a:t>
            </a:r>
            <a:endPar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Date of Materialization</a:t>
            </a: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Notification &amp; Response</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094363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13</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Interaction ID </a:t>
            </a:r>
            <a:r>
              <a:rPr lang="en-US" sz="1200" dirty="0">
                <a:solidFill>
                  <a:prstClr val="black">
                    <a:lumMod val="75000"/>
                    <a:lumOff val="25000"/>
                  </a:prstClr>
                </a:solidFill>
              </a:rPr>
              <a:t>is a unique identifier representing the instance of an interaction with the egression service.</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p>
          <a:p>
            <a:pPr marL="647700" lvl="1" indent="-171450" algn="just">
              <a:buFont typeface="Arial" panose="020B0604020202020204" pitchFamily="34" charset="0"/>
              <a:buChar cha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Interaction </a:t>
            </a:r>
            <a:r>
              <a:rPr lang="en-US" sz="1000" dirty="0">
                <a:solidFill>
                  <a:prstClr val="black">
                    <a:lumMod val="75000"/>
                    <a:lumOff val="25000"/>
                  </a:prstClr>
                </a:solidFill>
                <a:latin typeface="Calibri"/>
              </a:rPr>
              <a:t>ID must be unique across all client instances of the client application cluster.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Interaction ID must be corelated with the Transaction ID in the notification and response and</a:t>
            </a: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recorded for audit and logging purposes.</a:t>
            </a: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p>
          <a:p>
            <a:pPr marL="647700" lvl="1" indent="-171450" algn="just">
              <a:buFont typeface="Arial" panose="020B0604020202020204" pitchFamily="34" charset="0"/>
              <a:buChar cha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Interaction ID must be corelated with </a:t>
            </a:r>
            <a:r>
              <a:rPr lang="en-US" sz="1000" dirty="0">
                <a:solidFill>
                  <a:prstClr val="black">
                    <a:lumMod val="75000"/>
                    <a:lumOff val="25000"/>
                  </a:prstClr>
                </a:solidFill>
                <a:latin typeface="Calibri"/>
              </a:rPr>
              <a:t>egression </a:t>
            </a: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Transaction ID.</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Interaction ID along with the Transaction ID, Interaction Group ID must be recorded for audit and logging purposes.</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R="0" lvl="0" algn="just" defTabSz="914400" rtl="0" eaLnBrk="0" fontAlgn="base" latinLnBrk="0" hangingPunct="0">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Interaction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24213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14</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Transaction ID </a:t>
            </a:r>
            <a:r>
              <a:rPr lang="en-US" sz="1200" dirty="0">
                <a:solidFill>
                  <a:prstClr val="black">
                    <a:lumMod val="75000"/>
                    <a:lumOff val="25000"/>
                  </a:prstClr>
                </a:solidFill>
              </a:rPr>
              <a:t>is a unique identifier representing an instance of a data egression transaction.</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lvl="0" algn="just">
              <a:defRPr/>
            </a:pPr>
            <a:r>
              <a:rPr lang="en-US" sz="1000" dirty="0">
                <a:solidFill>
                  <a:prstClr val="black">
                    <a:lumMod val="75000"/>
                    <a:lumOff val="25000"/>
                  </a:prstClr>
                </a:solidFill>
              </a:rPr>
              <a:t>Transaction ID is generated by the service to represent specific instance of materialized egress data and sent to subscribed clients through </a:t>
            </a:r>
            <a:r>
              <a:rPr lang="en-US" sz="1000" dirty="0">
                <a:solidFill>
                  <a:prstClr val="black">
                    <a:lumMod val="75000"/>
                    <a:lumOff val="25000"/>
                  </a:prstClr>
                </a:solidFill>
                <a:latin typeface="Calibri"/>
              </a:rPr>
              <a:t>notification to inform availability of egression data.</a:t>
            </a:r>
          </a:p>
          <a:p>
            <a:pPr lvl="0" algn="ju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subscribed for egression notifications must use the transaction ID in the notification for retrieving the egression object.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not populate the transaction ID to get the latest available egression data for the specified interface ID.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include the transaction ID in published notifications when the egression data is available.</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validate the transaction ID and deliver the egression data identified by the transaction ID requested by the client.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ensure transaction ID representing each egression data instance to be unique across all interfaces.</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deliver the latest egression data instance if the transaction ID is not present in the request.</a:t>
            </a:r>
          </a:p>
          <a:p>
            <a:pPr marR="0" lvl="0" algn="just" defTabSz="914400" rtl="0" eaLnBrk="0" fontAlgn="base" latinLnBrk="0" hangingPunct="0">
              <a:lnSpc>
                <a:spcPct val="100000"/>
              </a:lnSpc>
              <a:spcBef>
                <a:spcPct val="0"/>
              </a:spcBef>
              <a:spcAft>
                <a:spcPct val="0"/>
              </a:spcAft>
              <a:buClrTx/>
              <a:buSzTx/>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Transaction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65000"/>
                    <a:lumOff val="35000"/>
                  </a:prstClr>
                </a:solidFill>
                <a:latin typeface="Calibri"/>
              </a:rPr>
              <a:t>Optional</a:t>
            </a:r>
            <a:endPar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UUID</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Notification &amp; Response</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741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15</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75000"/>
                    <a:lumOff val="25000"/>
                  </a:prstClr>
                </a:solidFill>
                <a:latin typeface="Calibri"/>
              </a:rPr>
              <a:t>Checksum </a:t>
            </a:r>
            <a:r>
              <a:rPr lang="en-US" sz="1200" dirty="0">
                <a:solidFill>
                  <a:prstClr val="black">
                    <a:lumMod val="75000"/>
                    <a:lumOff val="25000"/>
                  </a:prstClr>
                </a:solidFill>
                <a:latin typeface="Calibri"/>
              </a:rPr>
              <a:t>is a datum derived on egression data being delivered for verifying the integrity of the data. </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H</a:t>
            </a: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ash value using MD5 algorithm can be used to derive the checksum datum on the egression data for verifying integrity after data transmission.</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r>
              <a:rPr lang="en-US" sz="1000" dirty="0">
                <a:solidFill>
                  <a:prstClr val="black">
                    <a:lumMod val="75000"/>
                    <a:lumOff val="25000"/>
                  </a:prstClr>
                </a:solidFill>
                <a:latin typeface="Calibri"/>
              </a:rPr>
              <a: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compute the hash on the received egression content after complete reception of data as indicated by Content-Length element.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match the locally computed hash with hash value in the checksum element.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not use the received egression content if the integrity of the content is compromised.</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record for auditing and logging purpose the computed hash value, received hash value, Interface ID, Data sink ID, Transaction ID, Interaction ID, Interaction Group ID and size of the egression data.</a:t>
            </a:r>
          </a:p>
          <a:p>
            <a:pPr lvl="1" indent="0" algn="just"/>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compute the checksum value for every egression data instance and make it available as part of the meta information of the egression data.</a:t>
            </a:r>
          </a:p>
          <a:p>
            <a:pPr marL="647700" lvl="1" indent="-171450" algn="just">
              <a:buFont typeface="Arial" panose="020B0604020202020204" pitchFamily="34" charset="0"/>
              <a:buChar cha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must</a:t>
            </a:r>
            <a:r>
              <a:rPr lang="en-US" sz="1000" dirty="0">
                <a:solidFill>
                  <a:prstClr val="black">
                    <a:lumMod val="75000"/>
                    <a:lumOff val="25000"/>
                  </a:prstClr>
                </a:solidFill>
                <a:latin typeface="Calibri"/>
              </a:rPr>
              <a:t> include the checksum value while delivering the egression content.</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Calibri"/>
                <a:ea typeface="+mn-ea"/>
                <a:cs typeface="+mn-cs"/>
              </a:rPr>
              <a:t>Checksum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MD5 Hash</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Mandatory</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27507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16</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Time of Materialization </a:t>
            </a:r>
            <a:r>
              <a:rPr lang="en-US" sz="1200" dirty="0">
                <a:solidFill>
                  <a:prstClr val="black">
                    <a:lumMod val="75000"/>
                    <a:lumOff val="25000"/>
                  </a:prstClr>
                </a:solidFill>
                <a:latin typeface="Calibri"/>
              </a:rPr>
              <a:t>is the </a:t>
            </a:r>
            <a:r>
              <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rPr>
              <a:t>date &amp; time data was materialized.</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r>
              <a:rPr lang="en-US" sz="1000" dirty="0">
                <a:solidFill>
                  <a:prstClr val="black">
                    <a:lumMod val="75000"/>
                    <a:lumOff val="25000"/>
                  </a:prstClr>
                </a:solidFill>
                <a:latin typeface="Calibri"/>
              </a:rPr>
              <a:t>:</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record for auditing and logging purposes received Time of Materialization along with Transaction ID.</a:t>
            </a:r>
          </a:p>
          <a:p>
            <a:pPr marL="647700" lvl="1" indent="-171450" algn="just">
              <a:buFont typeface="Arial" panose="020B0604020202020204" pitchFamily="34" charset="0"/>
              <a:buChar char="•"/>
            </a:pPr>
            <a:endParaRPr lang="en-US" sz="1000" dirty="0">
              <a:solidFill>
                <a:prstClr val="black">
                  <a:lumMod val="75000"/>
                  <a:lumOff val="25000"/>
                </a:prstClr>
              </a:solidFill>
              <a:latin typeface="Calibri"/>
            </a:endParaRPr>
          </a:p>
          <a:p>
            <a:pPr lvl="1" indent="0" algn="just"/>
            <a:r>
              <a:rPr lang="en-US" sz="1000" dirty="0">
                <a:solidFill>
                  <a:prstClr val="black">
                    <a:lumMod val="75000"/>
                    <a:lumOff val="25000"/>
                  </a:prstClr>
                </a:solidFill>
                <a:latin typeface="Calibri"/>
              </a:rPr>
              <a:t> </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record the Time of  Materialization along with the </a:t>
            </a:r>
            <a:r>
              <a:rPr lang="en-US" sz="1000" dirty="0">
                <a:solidFill>
                  <a:prstClr val="black">
                    <a:lumMod val="75000"/>
                    <a:lumOff val="25000"/>
                  </a:prstClr>
                </a:solidFill>
              </a:rPr>
              <a:t>materialization </a:t>
            </a:r>
            <a:r>
              <a:rPr lang="en-US" sz="1000" dirty="0">
                <a:solidFill>
                  <a:prstClr val="black">
                    <a:lumMod val="75000"/>
                    <a:lumOff val="25000"/>
                  </a:prstClr>
                </a:solidFill>
                <a:latin typeface="Calibri"/>
              </a:rPr>
              <a:t>Transaction ID and Egression Transaction ID when egression data is generated.</a:t>
            </a:r>
          </a:p>
          <a:p>
            <a:pPr marL="647700" lvl="1" indent="-171450" algn="just">
              <a:buFont typeface="Arial" panose="020B0604020202020204" pitchFamily="34" charset="0"/>
              <a:buChar cha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must include the Time of Materialization in notifications published indicating the availability of egression data.</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include the Time of M</a:t>
            </a:r>
            <a:r>
              <a:rPr lang="en-US" sz="1000" dirty="0">
                <a:solidFill>
                  <a:prstClr val="black">
                    <a:lumMod val="75000"/>
                    <a:lumOff val="25000"/>
                  </a:prstClr>
                </a:solidFill>
              </a:rPr>
              <a:t>aterialization when delivering the egression data.</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Time of </a:t>
            </a:r>
            <a:r>
              <a:rPr kumimoji="0" lang="en-US" sz="1400" b="1" i="0" u="none" strike="noStrike" kern="1200" cap="none" spc="0" normalizeH="0" baseline="0" noProof="0" dirty="0">
                <a:ln>
                  <a:noFill/>
                </a:ln>
                <a:solidFill>
                  <a:srgbClr val="002060"/>
                </a:solidFill>
                <a:effectLst/>
                <a:uLnTx/>
                <a:uFillTx/>
                <a:latin typeface="Calibri"/>
                <a:ea typeface="+mn-ea"/>
                <a:cs typeface="+mn-cs"/>
              </a:rPr>
              <a:t> Materialization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Date-Time</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Date-time as </a:t>
            </a:r>
            <a:r>
              <a:rPr lang="en-US" sz="1200" dirty="0">
                <a:solidFill>
                  <a:prstClr val="black">
                    <a:lumMod val="75000"/>
                    <a:lumOff val="25000"/>
                  </a:prstClr>
                </a:solidFill>
                <a:latin typeface="Calibri"/>
              </a:rPr>
              <a:t>per RFC3339</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Notification &amp; Response </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94131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3.0 Egression Service Protocol Binding</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8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Web Protocol Binding</a:t>
            </a:r>
          </a:p>
        </p:txBody>
      </p:sp>
      <p:sp>
        <p:nvSpPr>
          <p:cNvPr id="8" name="Rectangle 7">
            <a:extLst>
              <a:ext uri="{FF2B5EF4-FFF2-40B4-BE49-F238E27FC236}">
                <a16:creationId xmlns:a16="http://schemas.microsoft.com/office/drawing/2014/main" id="{85AE48AE-9517-644A-8F8B-97693A36B0B4}"/>
              </a:ext>
            </a:extLst>
          </p:cNvPr>
          <p:cNvSpPr/>
          <p:nvPr/>
        </p:nvSpPr>
        <p:spPr>
          <a:xfrm>
            <a:off x="0" y="838200"/>
            <a:ext cx="12115800" cy="556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endParaRPr lang="en-US" dirty="0">
              <a:solidFill>
                <a:schemeClr val="tx1">
                  <a:lumMod val="65000"/>
                  <a:lumOff val="35000"/>
                </a:schemeClr>
              </a:solidFill>
            </a:endParaRPr>
          </a:p>
        </p:txBody>
      </p:sp>
      <p:graphicFrame>
        <p:nvGraphicFramePr>
          <p:cNvPr id="9" name="Table 8">
            <a:extLst>
              <a:ext uri="{FF2B5EF4-FFF2-40B4-BE49-F238E27FC236}">
                <a16:creationId xmlns:a16="http://schemas.microsoft.com/office/drawing/2014/main" id="{B32E229B-32DB-0440-862F-6F841D6426BC}"/>
              </a:ext>
            </a:extLst>
          </p:cNvPr>
          <p:cNvGraphicFramePr>
            <a:graphicFrameLocks noGrp="1"/>
          </p:cNvGraphicFramePr>
          <p:nvPr>
            <p:extLst>
              <p:ext uri="{D42A27DB-BD31-4B8C-83A1-F6EECF244321}">
                <p14:modId xmlns:p14="http://schemas.microsoft.com/office/powerpoint/2010/main" val="4179924968"/>
              </p:ext>
            </p:extLst>
          </p:nvPr>
        </p:nvGraphicFramePr>
        <p:xfrm>
          <a:off x="454268" y="914400"/>
          <a:ext cx="11277600" cy="2592356"/>
        </p:xfrm>
        <a:graphic>
          <a:graphicData uri="http://schemas.openxmlformats.org/drawingml/2006/table">
            <a:tbl>
              <a:tblPr/>
              <a:tblGrid>
                <a:gridCol w="2288932">
                  <a:extLst>
                    <a:ext uri="{9D8B030D-6E8A-4147-A177-3AD203B41FA5}">
                      <a16:colId xmlns:a16="http://schemas.microsoft.com/office/drawing/2014/main" val="4175140713"/>
                    </a:ext>
                  </a:extLst>
                </a:gridCol>
                <a:gridCol w="8988668">
                  <a:extLst>
                    <a:ext uri="{9D8B030D-6E8A-4147-A177-3AD203B41FA5}">
                      <a16:colId xmlns:a16="http://schemas.microsoft.com/office/drawing/2014/main" val="2995433144"/>
                    </a:ext>
                  </a:extLst>
                </a:gridCol>
              </a:tblGrid>
              <a:tr h="395397">
                <a:tc gridSpan="2">
                  <a:txBody>
                    <a:bodyPr/>
                    <a:lstStyle/>
                    <a:p>
                      <a:pPr algn="ctr" fontAlgn="ctr"/>
                      <a:r>
                        <a:rPr lang="en-US" sz="1600" b="1" i="0" u="none" strike="noStrike" dirty="0">
                          <a:solidFill>
                            <a:srgbClr val="FFFFFF"/>
                          </a:solidFill>
                          <a:effectLst/>
                          <a:latin typeface="Calibri" panose="020F0502020204030204" pitchFamily="34" charset="0"/>
                        </a:rPr>
                        <a:t>Request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41908084"/>
                  </a:ext>
                </a:extLst>
              </a:tr>
              <a:tr h="225966">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Server</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l" fontAlgn="ctr"/>
                      <a:r>
                        <a:rPr lang="en-US" sz="1400" kern="1200" dirty="0">
                          <a:solidFill>
                            <a:schemeClr val="tx1">
                              <a:lumMod val="65000"/>
                              <a:lumOff val="35000"/>
                            </a:schemeClr>
                          </a:solidFill>
                          <a:latin typeface="+mn-lt"/>
                          <a:ea typeface="+mn-ea"/>
                          <a:cs typeface="+mn-cs"/>
                        </a:rPr>
                        <a:t>https://egression.{eipserver}:{port}/dataRetrieval</a:t>
                      </a: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Path</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algn="l" defTabSz="957870" rtl="0" eaLnBrk="1" fontAlgn="ctr" latinLnBrk="0" hangingPunct="1"/>
                      <a:r>
                        <a:rPr lang="en-US" sz="1400" kern="1200" dirty="0">
                          <a:solidFill>
                            <a:schemeClr val="tx1">
                              <a:lumMod val="65000"/>
                              <a:lumOff val="35000"/>
                            </a:schemeClr>
                          </a:solidFill>
                          <a:latin typeface="+mn-lt"/>
                          <a:ea typeface="+mn-ea"/>
                          <a:cs typeface="+mn-cs"/>
                        </a:rPr>
                        <a:t>/materializedData/{interfaceID}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Path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interfaceID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Query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dataSinkID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80942886"/>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Header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X-TFS-EgressionAPIID</a:t>
                      </a:r>
                    </a:p>
                    <a:p>
                      <a:pPr marL="0" indent="0" algn="l" fontAlgn="ctr">
                        <a:buNone/>
                      </a:pPr>
                      <a:r>
                        <a:rPr lang="en-US" sz="1400" kern="1200" dirty="0">
                          <a:solidFill>
                            <a:schemeClr val="tx1">
                              <a:lumMod val="65000"/>
                              <a:lumOff val="35000"/>
                            </a:schemeClr>
                          </a:solidFill>
                          <a:latin typeface="+mn-lt"/>
                          <a:ea typeface="+mn-ea"/>
                          <a:cs typeface="+mn-cs"/>
                        </a:rPr>
                        <a:t>X-TFS-EgressionAPIClientAccessKey</a:t>
                      </a:r>
                    </a:p>
                    <a:p>
                      <a:pPr marL="0" indent="0" algn="l" fontAlgn="ctr">
                        <a:buNone/>
                      </a:pPr>
                      <a:r>
                        <a:rPr lang="en-US" sz="1400" kern="1200" dirty="0">
                          <a:solidFill>
                            <a:schemeClr val="tx1">
                              <a:lumMod val="65000"/>
                              <a:lumOff val="35000"/>
                            </a:schemeClr>
                          </a:solidFill>
                          <a:latin typeface="+mn-lt"/>
                          <a:ea typeface="+mn-ea"/>
                          <a:cs typeface="+mn-cs"/>
                        </a:rPr>
                        <a:t>X-TFS-InteractionGroupID</a:t>
                      </a:r>
                    </a:p>
                    <a:p>
                      <a:pPr marL="0" indent="0" algn="l" fontAlgn="ctr">
                        <a:buNone/>
                      </a:pPr>
                      <a:r>
                        <a:rPr lang="en-US" sz="1400" kern="1200" dirty="0">
                          <a:solidFill>
                            <a:schemeClr val="tx1">
                              <a:lumMod val="65000"/>
                              <a:lumOff val="35000"/>
                            </a:schemeClr>
                          </a:solidFill>
                          <a:latin typeface="+mn-lt"/>
                          <a:ea typeface="+mn-ea"/>
                          <a:cs typeface="+mn-cs"/>
                        </a:rPr>
                        <a:t> X-TFS-InteractionID</a:t>
                      </a:r>
                    </a:p>
                    <a:p>
                      <a:pPr marL="0" indent="0" algn="l" fontAlgn="ctr">
                        <a:buNone/>
                      </a:pPr>
                      <a:r>
                        <a:rPr lang="en-US" sz="1400" kern="1200" dirty="0">
                          <a:solidFill>
                            <a:schemeClr val="tx1">
                              <a:lumMod val="65000"/>
                              <a:lumOff val="35000"/>
                            </a:schemeClr>
                          </a:solidFill>
                          <a:latin typeface="+mn-lt"/>
                          <a:ea typeface="+mn-ea"/>
                          <a:cs typeface="+mn-cs"/>
                        </a:rPr>
                        <a:t> X-TFS-TransactionID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223931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19</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Notification Binding</a:t>
            </a:r>
          </a:p>
        </p:txBody>
      </p:sp>
      <p:sp>
        <p:nvSpPr>
          <p:cNvPr id="8" name="Rectangle 7">
            <a:extLst>
              <a:ext uri="{FF2B5EF4-FFF2-40B4-BE49-F238E27FC236}">
                <a16:creationId xmlns:a16="http://schemas.microsoft.com/office/drawing/2014/main" id="{85AE48AE-9517-644A-8F8B-97693A36B0B4}"/>
              </a:ext>
            </a:extLst>
          </p:cNvPr>
          <p:cNvSpPr/>
          <p:nvPr/>
        </p:nvSpPr>
        <p:spPr>
          <a:xfrm>
            <a:off x="-38100" y="828174"/>
            <a:ext cx="12115800" cy="556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endParaRPr lang="en-US" dirty="0">
              <a:solidFill>
                <a:schemeClr val="tx1">
                  <a:lumMod val="65000"/>
                  <a:lumOff val="35000"/>
                </a:schemeClr>
              </a:solidFill>
            </a:endParaRPr>
          </a:p>
        </p:txBody>
      </p:sp>
      <p:graphicFrame>
        <p:nvGraphicFramePr>
          <p:cNvPr id="9" name="Table 8">
            <a:extLst>
              <a:ext uri="{FF2B5EF4-FFF2-40B4-BE49-F238E27FC236}">
                <a16:creationId xmlns:a16="http://schemas.microsoft.com/office/drawing/2014/main" id="{B32E229B-32DB-0440-862F-6F841D6426BC}"/>
              </a:ext>
            </a:extLst>
          </p:cNvPr>
          <p:cNvGraphicFramePr>
            <a:graphicFrameLocks noGrp="1"/>
          </p:cNvGraphicFramePr>
          <p:nvPr>
            <p:extLst>
              <p:ext uri="{D42A27DB-BD31-4B8C-83A1-F6EECF244321}">
                <p14:modId xmlns:p14="http://schemas.microsoft.com/office/powerpoint/2010/main" val="1461465732"/>
              </p:ext>
            </p:extLst>
          </p:nvPr>
        </p:nvGraphicFramePr>
        <p:xfrm>
          <a:off x="444500" y="914400"/>
          <a:ext cx="11277600" cy="1695783"/>
        </p:xfrm>
        <a:graphic>
          <a:graphicData uri="http://schemas.openxmlformats.org/drawingml/2006/table">
            <a:tbl>
              <a:tblPr/>
              <a:tblGrid>
                <a:gridCol w="2288932">
                  <a:extLst>
                    <a:ext uri="{9D8B030D-6E8A-4147-A177-3AD203B41FA5}">
                      <a16:colId xmlns:a16="http://schemas.microsoft.com/office/drawing/2014/main" val="4175140713"/>
                    </a:ext>
                  </a:extLst>
                </a:gridCol>
                <a:gridCol w="8988668">
                  <a:extLst>
                    <a:ext uri="{9D8B030D-6E8A-4147-A177-3AD203B41FA5}">
                      <a16:colId xmlns:a16="http://schemas.microsoft.com/office/drawing/2014/main" val="2995433144"/>
                    </a:ext>
                  </a:extLst>
                </a:gridCol>
              </a:tblGrid>
              <a:tr h="395397">
                <a:tc gridSpan="2">
                  <a:txBody>
                    <a:bodyPr/>
                    <a:lstStyle/>
                    <a:p>
                      <a:pPr algn="ctr" fontAlgn="ctr"/>
                      <a:r>
                        <a:rPr lang="en-US" sz="1600" b="1" i="0" u="none" strike="noStrike" dirty="0">
                          <a:solidFill>
                            <a:srgbClr val="FFFFFF"/>
                          </a:solidFill>
                          <a:effectLst/>
                          <a:latin typeface="Calibri" panose="020F0502020204030204" pitchFamily="34" charset="0"/>
                        </a:rPr>
                        <a:t>Notification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41908084"/>
                  </a:ext>
                </a:extLst>
              </a:tr>
              <a:tr h="225966">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Topic</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l" fontAlgn="ctr"/>
                      <a:r>
                        <a:rPr lang="en-US" sz="1400" kern="1200" dirty="0">
                          <a:solidFill>
                            <a:schemeClr val="tx1">
                              <a:lumMod val="65000"/>
                              <a:lumOff val="35000"/>
                            </a:schemeClr>
                          </a:solidFill>
                          <a:latin typeface="+mn-lt"/>
                          <a:ea typeface="+mn-ea"/>
                          <a:cs typeface="+mn-cs"/>
                        </a:rPr>
                        <a:t>egressionService.notifications.{dataSinkID}.{interfaceID}</a:t>
                      </a: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Notification Elements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l" defTabSz="957870" rtl="0" eaLnBrk="1" fontAlgn="ctr" latinLnBrk="0" hangingPunct="1"/>
                      <a:r>
                        <a:rPr lang="en-US" sz="1400" kern="1200" dirty="0">
                          <a:solidFill>
                            <a:schemeClr val="tx1">
                              <a:lumMod val="65000"/>
                              <a:lumOff val="35000"/>
                            </a:schemeClr>
                          </a:solidFill>
                          <a:latin typeface="+mn-lt"/>
                          <a:ea typeface="+mn-ea"/>
                          <a:cs typeface="+mn-cs"/>
                        </a:rPr>
                        <a:t>notificationSchemaID</a:t>
                      </a:r>
                    </a:p>
                    <a:p>
                      <a:pPr marL="0" algn="l" defTabSz="957870" rtl="0" eaLnBrk="1" fontAlgn="ctr" latinLnBrk="0" hangingPunct="1"/>
                      <a:r>
                        <a:rPr lang="en-US" sz="1400" kern="1200" dirty="0">
                          <a:solidFill>
                            <a:schemeClr val="tx1">
                              <a:lumMod val="65000"/>
                              <a:lumOff val="35000"/>
                            </a:schemeClr>
                          </a:solidFill>
                          <a:latin typeface="+mn-lt"/>
                          <a:ea typeface="+mn-ea"/>
                          <a:cs typeface="+mn-cs"/>
                        </a:rPr>
                        <a:t>interfaceID</a:t>
                      </a:r>
                    </a:p>
                    <a:p>
                      <a:pPr marL="0" algn="l" defTabSz="957870" rtl="0" eaLnBrk="1" fontAlgn="ctr" latinLnBrk="0" hangingPunct="1"/>
                      <a:r>
                        <a:rPr lang="en-US" sz="1400" kern="1200" dirty="0">
                          <a:solidFill>
                            <a:schemeClr val="tx1">
                              <a:lumMod val="65000"/>
                              <a:lumOff val="35000"/>
                            </a:schemeClr>
                          </a:solidFill>
                          <a:latin typeface="+mn-lt"/>
                          <a:ea typeface="+mn-ea"/>
                          <a:cs typeface="+mn-cs"/>
                        </a:rPr>
                        <a:t>dataSinkID</a:t>
                      </a:r>
                    </a:p>
                    <a:p>
                      <a:pPr marL="0" algn="l" defTabSz="957870" rtl="0" eaLnBrk="1" fontAlgn="ctr" latinLnBrk="0" hangingPunct="1"/>
                      <a:r>
                        <a:rPr lang="en-US" sz="1400" kern="1200" dirty="0">
                          <a:solidFill>
                            <a:schemeClr val="tx1">
                              <a:lumMod val="65000"/>
                              <a:lumOff val="35000"/>
                            </a:schemeClr>
                          </a:solidFill>
                          <a:latin typeface="+mn-lt"/>
                          <a:ea typeface="+mn-ea"/>
                          <a:cs typeface="+mn-cs"/>
                        </a:rPr>
                        <a:t>interactionGroupID</a:t>
                      </a:r>
                    </a:p>
                    <a:p>
                      <a:pPr marL="0" algn="l" defTabSz="957870" rtl="0" eaLnBrk="1" fontAlgn="ctr" latinLnBrk="0" hangingPunct="1"/>
                      <a:r>
                        <a:rPr lang="en-US" sz="1400" kern="1200" dirty="0">
                          <a:solidFill>
                            <a:schemeClr val="tx1">
                              <a:lumMod val="65000"/>
                              <a:lumOff val="35000"/>
                            </a:schemeClr>
                          </a:solidFill>
                          <a:latin typeface="+mn-lt"/>
                          <a:ea typeface="+mn-ea"/>
                          <a:cs typeface="+mn-cs"/>
                        </a:rPr>
                        <a:t>transactionID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3270010"/>
                  </a:ext>
                </a:extLst>
              </a:tr>
            </a:tbl>
          </a:graphicData>
        </a:graphic>
      </p:graphicFrame>
    </p:spTree>
    <p:extLst>
      <p:ext uri="{BB962C8B-B14F-4D97-AF65-F5344CB8AC3E}">
        <p14:creationId xmlns:p14="http://schemas.microsoft.com/office/powerpoint/2010/main" val="123122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55000">
                <a:schemeClr val="tx1">
                  <a:lumMod val="95000"/>
                  <a:lumOff val="5000"/>
                  <a:alpha val="80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a:t>
            </a:r>
            <a:endParaRPr lang="en-US" altLang="en-US" b="1" spc="30" dirty="0">
              <a:solidFill>
                <a:schemeClr val="bg1"/>
              </a:solidFill>
              <a:latin typeface="Calibri"/>
              <a:cs typeface="Calibri" panose="020F0502020204030204" pitchFamily="34" charset="0"/>
            </a:endParaRP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1.0 Egression Service Overview</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2.0 Egression Service Information Elements Specification</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3.0 Egression Service Protocol Binding</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4.0 Egression Service Implementation Design</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5.0 Egression Service &amp; Egression Data Store Context</a:t>
            </a:r>
          </a:p>
          <a:p>
            <a:pPr lvl="1" indent="0" algn="just">
              <a:spcBef>
                <a:spcPts val="1200"/>
              </a:spcBef>
              <a:spcAft>
                <a:spcPts val="600"/>
              </a:spcAft>
              <a:buClr>
                <a:schemeClr val="bg1"/>
              </a:buClr>
              <a:buSzPct val="90000"/>
              <a:defRPr/>
            </a:pPr>
            <a:endParaRPr lang="en-US" altLang="en-US" b="1" spc="30" dirty="0">
              <a:solidFill>
                <a:schemeClr val="bg1"/>
              </a:solidFill>
              <a:latin typeface="Calibri"/>
              <a:cs typeface="Calibri" panose="020F0502020204030204" pitchFamily="34" charset="0"/>
            </a:endParaRPr>
          </a:p>
        </p:txBody>
      </p:sp>
    </p:spTree>
    <p:extLst>
      <p:ext uri="{BB962C8B-B14F-4D97-AF65-F5344CB8AC3E}">
        <p14:creationId xmlns:p14="http://schemas.microsoft.com/office/powerpoint/2010/main" val="417934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4.0 Egression Service Implementation Design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3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EC077A28-C398-4B1F-92F6-CF29C1B9C3D0}"/>
              </a:ext>
            </a:extLst>
          </p:cNvPr>
          <p:cNvSpPr/>
          <p:nvPr/>
        </p:nvSpPr>
        <p:spPr>
          <a:xfrm>
            <a:off x="457201" y="1503398"/>
            <a:ext cx="5645651" cy="3240205"/>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 name="Title 1">
            <a:extLst>
              <a:ext uri="{FF2B5EF4-FFF2-40B4-BE49-F238E27FC236}">
                <a16:creationId xmlns:a16="http://schemas.microsoft.com/office/drawing/2014/main" id="{EF7F5224-B30B-4971-B8BE-84C74171F797}"/>
              </a:ext>
            </a:extLst>
          </p:cNvPr>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Implementation Design</a:t>
            </a:r>
          </a:p>
        </p:txBody>
      </p:sp>
      <p:sp>
        <p:nvSpPr>
          <p:cNvPr id="4" name="Slide Number Placeholder 3">
            <a:extLst>
              <a:ext uri="{FF2B5EF4-FFF2-40B4-BE49-F238E27FC236}">
                <a16:creationId xmlns:a16="http://schemas.microsoft.com/office/drawing/2014/main" id="{C8FBA79F-7356-41DF-B708-6D5A529A4FA8}"/>
              </a:ext>
            </a:extLst>
          </p:cNvPr>
          <p:cNvSpPr>
            <a:spLocks noGrp="1"/>
          </p:cNvSpPr>
          <p:nvPr>
            <p:ph type="sldNum" sz="quarter" idx="4"/>
          </p:nvPr>
        </p:nvSpPr>
        <p:spPr/>
        <p:txBody>
          <a:bodyPr/>
          <a:lstStyle/>
          <a:p>
            <a:fld id="{EF8F64E1-8DCB-A44D-B480-8EAB705BC498}" type="slidenum">
              <a:rPr lang="en-US" altLang="en-US" smtClean="0"/>
              <a:pPr/>
              <a:t>21</a:t>
            </a:fld>
            <a:endParaRPr lang="en-US" altLang="en-US" dirty="0"/>
          </a:p>
        </p:txBody>
      </p:sp>
      <p:sp>
        <p:nvSpPr>
          <p:cNvPr id="34" name="TextBox 33">
            <a:extLst>
              <a:ext uri="{FF2B5EF4-FFF2-40B4-BE49-F238E27FC236}">
                <a16:creationId xmlns:a16="http://schemas.microsoft.com/office/drawing/2014/main" id="{7270D91F-A328-457F-8C0D-76EF492B3AC3}"/>
              </a:ext>
            </a:extLst>
          </p:cNvPr>
          <p:cNvSpPr txBox="1"/>
          <p:nvPr/>
        </p:nvSpPr>
        <p:spPr>
          <a:xfrm>
            <a:off x="611371" y="1561767"/>
            <a:ext cx="1723485" cy="307777"/>
          </a:xfrm>
          <a:prstGeom prst="rect">
            <a:avLst/>
          </a:prstGeom>
          <a:noFill/>
        </p:spPr>
        <p:txBody>
          <a:bodyPr wrap="none" rtlCol="0">
            <a:spAutoFit/>
          </a:bodyPr>
          <a:lstStyle/>
          <a:p>
            <a:pPr algn="ctr"/>
            <a:r>
              <a:rPr lang="en-US" sz="1400" b="1" dirty="0">
                <a:latin typeface="+mn-lt"/>
              </a:rPr>
              <a:t>Virtual Private Cloud</a:t>
            </a:r>
          </a:p>
        </p:txBody>
      </p:sp>
      <p:sp>
        <p:nvSpPr>
          <p:cNvPr id="35" name="Rectangle 34">
            <a:extLst>
              <a:ext uri="{FF2B5EF4-FFF2-40B4-BE49-F238E27FC236}">
                <a16:creationId xmlns:a16="http://schemas.microsoft.com/office/drawing/2014/main" id="{FFC9DBEB-D24C-420C-9015-063C8BFE6927}"/>
              </a:ext>
            </a:extLst>
          </p:cNvPr>
          <p:cNvSpPr/>
          <p:nvPr/>
        </p:nvSpPr>
        <p:spPr>
          <a:xfrm>
            <a:off x="705295" y="1905000"/>
            <a:ext cx="5085906" cy="2590800"/>
          </a:xfrm>
          <a:prstGeom prst="rect">
            <a:avLst/>
          </a:prstGeom>
          <a:solidFill>
            <a:schemeClr val="bg1">
              <a:lumMod val="75000"/>
              <a:alpha val="5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36" name="TextBox 35">
            <a:extLst>
              <a:ext uri="{FF2B5EF4-FFF2-40B4-BE49-F238E27FC236}">
                <a16:creationId xmlns:a16="http://schemas.microsoft.com/office/drawing/2014/main" id="{B3247DCA-E140-42F0-9714-CE6B2745BD6E}"/>
              </a:ext>
            </a:extLst>
          </p:cNvPr>
          <p:cNvSpPr txBox="1"/>
          <p:nvPr/>
        </p:nvSpPr>
        <p:spPr>
          <a:xfrm>
            <a:off x="2086082" y="4151624"/>
            <a:ext cx="834332" cy="307777"/>
          </a:xfrm>
          <a:prstGeom prst="rect">
            <a:avLst/>
          </a:prstGeom>
          <a:noFill/>
        </p:spPr>
        <p:txBody>
          <a:bodyPr wrap="none" rtlCol="0">
            <a:spAutoFit/>
          </a:bodyPr>
          <a:lstStyle/>
          <a:p>
            <a:pPr algn="ctr"/>
            <a:r>
              <a:rPr lang="en-US" sz="1400" b="1" dirty="0">
                <a:latin typeface="+mn-lt"/>
              </a:rPr>
              <a:t>Platform</a:t>
            </a:r>
          </a:p>
        </p:txBody>
      </p:sp>
      <p:sp>
        <p:nvSpPr>
          <p:cNvPr id="37" name="Rectangle 36">
            <a:extLst>
              <a:ext uri="{FF2B5EF4-FFF2-40B4-BE49-F238E27FC236}">
                <a16:creationId xmlns:a16="http://schemas.microsoft.com/office/drawing/2014/main" id="{850518A0-E5B3-44F4-AC7F-6A4BB4441CC1}"/>
              </a:ext>
            </a:extLst>
          </p:cNvPr>
          <p:cNvSpPr/>
          <p:nvPr/>
        </p:nvSpPr>
        <p:spPr>
          <a:xfrm>
            <a:off x="5266912" y="2764826"/>
            <a:ext cx="660368" cy="1675701"/>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Egression</a:t>
            </a:r>
          </a:p>
          <a:p>
            <a:pPr algn="ctr"/>
            <a:r>
              <a:rPr lang="en-US" sz="900" b="1" dirty="0">
                <a:solidFill>
                  <a:schemeClr val="bg1"/>
                </a:solidFill>
              </a:rPr>
              <a:t>Interface</a:t>
            </a:r>
          </a:p>
        </p:txBody>
      </p:sp>
      <p:sp>
        <p:nvSpPr>
          <p:cNvPr id="39" name="Flowchart: Direct Access Storage 38">
            <a:extLst>
              <a:ext uri="{FF2B5EF4-FFF2-40B4-BE49-F238E27FC236}">
                <a16:creationId xmlns:a16="http://schemas.microsoft.com/office/drawing/2014/main" id="{536F1670-3709-4AD3-87EB-A005CC767D39}"/>
              </a:ext>
            </a:extLst>
          </p:cNvPr>
          <p:cNvSpPr/>
          <p:nvPr/>
        </p:nvSpPr>
        <p:spPr>
          <a:xfrm>
            <a:off x="5110960" y="2210819"/>
            <a:ext cx="799097" cy="281457"/>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900" b="1" dirty="0">
              <a:solidFill>
                <a:schemeClr val="bg1"/>
              </a:solidFill>
            </a:endParaRPr>
          </a:p>
        </p:txBody>
      </p:sp>
      <p:sp>
        <p:nvSpPr>
          <p:cNvPr id="40" name="TextBox 39">
            <a:extLst>
              <a:ext uri="{FF2B5EF4-FFF2-40B4-BE49-F238E27FC236}">
                <a16:creationId xmlns:a16="http://schemas.microsoft.com/office/drawing/2014/main" id="{EF79CD94-70B0-4BEC-AA3E-D22CAA6F0CDA}"/>
              </a:ext>
            </a:extLst>
          </p:cNvPr>
          <p:cNvSpPr txBox="1"/>
          <p:nvPr/>
        </p:nvSpPr>
        <p:spPr>
          <a:xfrm>
            <a:off x="4962964" y="2211133"/>
            <a:ext cx="1032905" cy="230832"/>
          </a:xfrm>
          <a:prstGeom prst="rect">
            <a:avLst/>
          </a:prstGeom>
          <a:noFill/>
        </p:spPr>
        <p:txBody>
          <a:bodyPr wrap="square" rtlCol="0">
            <a:spAutoFit/>
          </a:bodyPr>
          <a:lstStyle/>
          <a:p>
            <a:pPr algn="ctr"/>
            <a:r>
              <a:rPr lang="en-US" sz="900" dirty="0">
                <a:solidFill>
                  <a:schemeClr val="bg2"/>
                </a:solidFill>
              </a:rPr>
              <a:t>Notifications</a:t>
            </a:r>
          </a:p>
        </p:txBody>
      </p:sp>
      <p:sp>
        <p:nvSpPr>
          <p:cNvPr id="41" name="Flowchart: Magnetic Disk 40">
            <a:extLst>
              <a:ext uri="{FF2B5EF4-FFF2-40B4-BE49-F238E27FC236}">
                <a16:creationId xmlns:a16="http://schemas.microsoft.com/office/drawing/2014/main" id="{2787CF3B-1170-4409-88D3-F5EE8C4A989D}"/>
              </a:ext>
            </a:extLst>
          </p:cNvPr>
          <p:cNvSpPr/>
          <p:nvPr/>
        </p:nvSpPr>
        <p:spPr>
          <a:xfrm>
            <a:off x="990600" y="3674108"/>
            <a:ext cx="914400" cy="558042"/>
          </a:xfrm>
          <a:prstGeom prst="flowChartMagneticDisk">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11F91DC2-2BEB-4077-B3FB-A0913EADCEF5}"/>
              </a:ext>
            </a:extLst>
          </p:cNvPr>
          <p:cNvSpPr/>
          <p:nvPr/>
        </p:nvSpPr>
        <p:spPr>
          <a:xfrm>
            <a:off x="1649477" y="2567339"/>
            <a:ext cx="1075099" cy="558043"/>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dirty="0">
                <a:solidFill>
                  <a:schemeClr val="bg1"/>
                </a:solidFill>
              </a:rPr>
              <a:t>Data Egression</a:t>
            </a:r>
          </a:p>
          <a:p>
            <a:pPr algn="ctr"/>
            <a:r>
              <a:rPr lang="en-US" sz="1050" b="1" dirty="0">
                <a:solidFill>
                  <a:schemeClr val="bg1"/>
                </a:solidFill>
              </a:rPr>
              <a:t>(Micro) Services</a:t>
            </a:r>
          </a:p>
        </p:txBody>
      </p:sp>
      <p:sp>
        <p:nvSpPr>
          <p:cNvPr id="53" name="TextBox 52">
            <a:extLst>
              <a:ext uri="{FF2B5EF4-FFF2-40B4-BE49-F238E27FC236}">
                <a16:creationId xmlns:a16="http://schemas.microsoft.com/office/drawing/2014/main" id="{487D2DBB-3191-4B5F-B58F-44D27865D628}"/>
              </a:ext>
            </a:extLst>
          </p:cNvPr>
          <p:cNvSpPr txBox="1"/>
          <p:nvPr/>
        </p:nvSpPr>
        <p:spPr>
          <a:xfrm>
            <a:off x="869615" y="3829312"/>
            <a:ext cx="1156369" cy="400110"/>
          </a:xfrm>
          <a:prstGeom prst="rect">
            <a:avLst/>
          </a:prstGeom>
          <a:noFill/>
        </p:spPr>
        <p:txBody>
          <a:bodyPr wrap="square" rtlCol="0">
            <a:spAutoFit/>
          </a:bodyPr>
          <a:lstStyle/>
          <a:p>
            <a:pPr algn="ctr"/>
            <a:r>
              <a:rPr lang="en-US" sz="1000" b="1" dirty="0">
                <a:solidFill>
                  <a:schemeClr val="bg1"/>
                </a:solidFill>
                <a:latin typeface="+mj-lt"/>
              </a:rPr>
              <a:t>Materialized</a:t>
            </a:r>
          </a:p>
          <a:p>
            <a:pPr algn="ctr"/>
            <a:r>
              <a:rPr lang="en-US" sz="1000" b="1" dirty="0">
                <a:solidFill>
                  <a:schemeClr val="bg1"/>
                </a:solidFill>
                <a:latin typeface="+mj-lt"/>
              </a:rPr>
              <a:t>Data</a:t>
            </a:r>
          </a:p>
        </p:txBody>
      </p:sp>
      <p:sp>
        <p:nvSpPr>
          <p:cNvPr id="54" name="Flowchart: Magnetic Disk 53">
            <a:extLst>
              <a:ext uri="{FF2B5EF4-FFF2-40B4-BE49-F238E27FC236}">
                <a16:creationId xmlns:a16="http://schemas.microsoft.com/office/drawing/2014/main" id="{117B6262-0AB1-444F-B568-199CCD78434F}"/>
              </a:ext>
            </a:extLst>
          </p:cNvPr>
          <p:cNvSpPr/>
          <p:nvPr/>
        </p:nvSpPr>
        <p:spPr>
          <a:xfrm>
            <a:off x="3070963" y="3683459"/>
            <a:ext cx="777946" cy="536324"/>
          </a:xfrm>
          <a:prstGeom prst="flowChartMagneticDisk">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a:extLst>
              <a:ext uri="{FF2B5EF4-FFF2-40B4-BE49-F238E27FC236}">
                <a16:creationId xmlns:a16="http://schemas.microsoft.com/office/drawing/2014/main" id="{A61F88AC-8464-4B9D-A80D-B257A754EE5C}"/>
              </a:ext>
            </a:extLst>
          </p:cNvPr>
          <p:cNvSpPr txBox="1"/>
          <p:nvPr/>
        </p:nvSpPr>
        <p:spPr>
          <a:xfrm>
            <a:off x="2859528" y="3829312"/>
            <a:ext cx="1156369" cy="400110"/>
          </a:xfrm>
          <a:prstGeom prst="rect">
            <a:avLst/>
          </a:prstGeom>
          <a:noFill/>
        </p:spPr>
        <p:txBody>
          <a:bodyPr wrap="square" rtlCol="0">
            <a:spAutoFit/>
          </a:bodyPr>
          <a:lstStyle/>
          <a:p>
            <a:pPr algn="ctr"/>
            <a:r>
              <a:rPr lang="en-US" sz="1000" b="1" dirty="0">
                <a:solidFill>
                  <a:schemeClr val="bg1"/>
                </a:solidFill>
                <a:latin typeface="+mj-lt"/>
              </a:rPr>
              <a:t>Egression</a:t>
            </a:r>
          </a:p>
          <a:p>
            <a:pPr algn="ctr"/>
            <a:r>
              <a:rPr lang="en-US" sz="1000" b="1" dirty="0">
                <a:solidFill>
                  <a:schemeClr val="bg1"/>
                </a:solidFill>
                <a:latin typeface="+mj-lt"/>
              </a:rPr>
              <a:t>Store</a:t>
            </a:r>
          </a:p>
        </p:txBody>
      </p:sp>
      <p:cxnSp>
        <p:nvCxnSpPr>
          <p:cNvPr id="56" name="Connector: Elbow 55">
            <a:extLst>
              <a:ext uri="{FF2B5EF4-FFF2-40B4-BE49-F238E27FC236}">
                <a16:creationId xmlns:a16="http://schemas.microsoft.com/office/drawing/2014/main" id="{2BD6428A-3488-43FD-A16E-FF91460C7327}"/>
              </a:ext>
            </a:extLst>
          </p:cNvPr>
          <p:cNvCxnSpPr>
            <a:cxnSpLocks/>
            <a:stCxn id="41" idx="1"/>
            <a:endCxn id="52" idx="1"/>
          </p:cNvCxnSpPr>
          <p:nvPr/>
        </p:nvCxnSpPr>
        <p:spPr>
          <a:xfrm rot="5400000" flipH="1" flipV="1">
            <a:off x="1134765" y="3159397"/>
            <a:ext cx="827747" cy="201677"/>
          </a:xfrm>
          <a:prstGeom prst="bentConnector2">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B653BCD-147F-49EB-ACEB-A340C1D3F438}"/>
              </a:ext>
            </a:extLst>
          </p:cNvPr>
          <p:cNvCxnSpPr>
            <a:cxnSpLocks/>
            <a:stCxn id="52" idx="3"/>
            <a:endCxn id="54" idx="1"/>
          </p:cNvCxnSpPr>
          <p:nvPr/>
        </p:nvCxnSpPr>
        <p:spPr>
          <a:xfrm>
            <a:off x="2724576" y="2846361"/>
            <a:ext cx="735360" cy="837098"/>
          </a:xfrm>
          <a:prstGeom prst="bentConnector2">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2075DF6-A702-485C-881C-265A318AAC28}"/>
              </a:ext>
            </a:extLst>
          </p:cNvPr>
          <p:cNvCxnSpPr>
            <a:cxnSpLocks/>
            <a:stCxn id="52" idx="3"/>
            <a:endCxn id="39" idx="1"/>
          </p:cNvCxnSpPr>
          <p:nvPr/>
        </p:nvCxnSpPr>
        <p:spPr>
          <a:xfrm flipV="1">
            <a:off x="2724576" y="2351548"/>
            <a:ext cx="2386384" cy="494813"/>
          </a:xfrm>
          <a:prstGeom prst="bentConnector3">
            <a:avLst>
              <a:gd name="adj1" fmla="val 3094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C6C3398-15B5-4E39-AAA3-187DEB3687DC}"/>
              </a:ext>
            </a:extLst>
          </p:cNvPr>
          <p:cNvCxnSpPr>
            <a:cxnSpLocks/>
          </p:cNvCxnSpPr>
          <p:nvPr/>
        </p:nvCxnSpPr>
        <p:spPr>
          <a:xfrm rot="10800000" flipV="1">
            <a:off x="3837085" y="3670165"/>
            <a:ext cx="1412607" cy="281456"/>
          </a:xfrm>
          <a:prstGeom prst="bentConnector3">
            <a:avLst>
              <a:gd name="adj1" fmla="val 50000"/>
            </a:avLst>
          </a:prstGeom>
          <a:ln w="9525" cap="flat" cmpd="sng" algn="ctr">
            <a:solidFill>
              <a:schemeClr val="accent4"/>
            </a:solidFill>
            <a:prstDash val="dash"/>
            <a:round/>
            <a:headEnd type="none" w="med" len="med"/>
            <a:tailEnd type="stealth" w="lg" len="med"/>
          </a:ln>
        </p:spPr>
        <p:style>
          <a:lnRef idx="0">
            <a:scrgbClr r="0" g="0" b="0"/>
          </a:lnRef>
          <a:fillRef idx="0">
            <a:scrgbClr r="0" g="0" b="0"/>
          </a:fillRef>
          <a:effectRef idx="0">
            <a:scrgbClr r="0" g="0" b="0"/>
          </a:effectRef>
          <a:fontRef idx="minor">
            <a:schemeClr val="tx1"/>
          </a:fontRef>
        </p:style>
      </p:cxnSp>
      <p:sp>
        <p:nvSpPr>
          <p:cNvPr id="65" name="Rectangle 64">
            <a:extLst>
              <a:ext uri="{FF2B5EF4-FFF2-40B4-BE49-F238E27FC236}">
                <a16:creationId xmlns:a16="http://schemas.microsoft.com/office/drawing/2014/main" id="{00F347E1-2FCD-4EBF-9473-5520D0D7CA3D}"/>
              </a:ext>
            </a:extLst>
          </p:cNvPr>
          <p:cNvSpPr/>
          <p:nvPr/>
        </p:nvSpPr>
        <p:spPr>
          <a:xfrm>
            <a:off x="7275377" y="1503397"/>
            <a:ext cx="4611823" cy="3240205"/>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79" name="TextBox 78">
            <a:extLst>
              <a:ext uri="{FF2B5EF4-FFF2-40B4-BE49-F238E27FC236}">
                <a16:creationId xmlns:a16="http://schemas.microsoft.com/office/drawing/2014/main" id="{02A98F86-E5F2-48CD-B7EB-D499BD2E2422}"/>
              </a:ext>
            </a:extLst>
          </p:cNvPr>
          <p:cNvSpPr txBox="1"/>
          <p:nvPr/>
        </p:nvSpPr>
        <p:spPr>
          <a:xfrm>
            <a:off x="7363084" y="1581574"/>
            <a:ext cx="1359668" cy="307777"/>
          </a:xfrm>
          <a:prstGeom prst="rect">
            <a:avLst/>
          </a:prstGeom>
          <a:noFill/>
        </p:spPr>
        <p:txBody>
          <a:bodyPr wrap="none" rtlCol="0">
            <a:spAutoFit/>
          </a:bodyPr>
          <a:lstStyle/>
          <a:p>
            <a:pPr algn="ctr"/>
            <a:r>
              <a:rPr lang="en-US" sz="1400" b="1" dirty="0">
                <a:latin typeface="+mn-lt"/>
              </a:rPr>
              <a:t>TFS Data Center</a:t>
            </a:r>
          </a:p>
        </p:txBody>
      </p:sp>
      <p:sp>
        <p:nvSpPr>
          <p:cNvPr id="80" name="Rectangle 79">
            <a:extLst>
              <a:ext uri="{FF2B5EF4-FFF2-40B4-BE49-F238E27FC236}">
                <a16:creationId xmlns:a16="http://schemas.microsoft.com/office/drawing/2014/main" id="{A0DF6D2E-19B9-40D3-8054-5AE51326994B}"/>
              </a:ext>
            </a:extLst>
          </p:cNvPr>
          <p:cNvSpPr/>
          <p:nvPr/>
        </p:nvSpPr>
        <p:spPr>
          <a:xfrm>
            <a:off x="7447927" y="2483586"/>
            <a:ext cx="909687" cy="35265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81" name="Rectangle 80">
            <a:extLst>
              <a:ext uri="{FF2B5EF4-FFF2-40B4-BE49-F238E27FC236}">
                <a16:creationId xmlns:a16="http://schemas.microsoft.com/office/drawing/2014/main" id="{E9B72AE6-57FC-46C8-8632-AECBEBA5AEBA}"/>
              </a:ext>
            </a:extLst>
          </p:cNvPr>
          <p:cNvSpPr/>
          <p:nvPr/>
        </p:nvSpPr>
        <p:spPr>
          <a:xfrm>
            <a:off x="8811504" y="2164611"/>
            <a:ext cx="1218022"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Intermediate</a:t>
            </a:r>
          </a:p>
          <a:p>
            <a:pPr algn="ctr"/>
            <a:r>
              <a:rPr lang="en-US" sz="900" b="1" dirty="0">
                <a:solidFill>
                  <a:schemeClr val="bg1"/>
                </a:solidFill>
              </a:rPr>
              <a:t>Application</a:t>
            </a:r>
          </a:p>
        </p:txBody>
      </p:sp>
      <p:sp>
        <p:nvSpPr>
          <p:cNvPr id="82" name="Rectangle 81">
            <a:extLst>
              <a:ext uri="{FF2B5EF4-FFF2-40B4-BE49-F238E27FC236}">
                <a16:creationId xmlns:a16="http://schemas.microsoft.com/office/drawing/2014/main" id="{50B4B6DF-0A1F-48CA-92D1-70D7017E8515}"/>
              </a:ext>
            </a:extLst>
          </p:cNvPr>
          <p:cNvSpPr/>
          <p:nvPr/>
        </p:nvSpPr>
        <p:spPr>
          <a:xfrm>
            <a:off x="10581493" y="2140608"/>
            <a:ext cx="990600"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Sink</a:t>
            </a:r>
          </a:p>
          <a:p>
            <a:pPr algn="ctr"/>
            <a:r>
              <a:rPr lang="en-US" sz="900" b="1" dirty="0">
                <a:solidFill>
                  <a:schemeClr val="bg1"/>
                </a:solidFill>
              </a:rPr>
              <a:t>System</a:t>
            </a:r>
          </a:p>
        </p:txBody>
      </p:sp>
      <p:cxnSp>
        <p:nvCxnSpPr>
          <p:cNvPr id="87" name="Connector: Elbow 86">
            <a:extLst>
              <a:ext uri="{FF2B5EF4-FFF2-40B4-BE49-F238E27FC236}">
                <a16:creationId xmlns:a16="http://schemas.microsoft.com/office/drawing/2014/main" id="{624CD5FD-C16F-4BFB-A994-D740F45078BE}"/>
              </a:ext>
            </a:extLst>
          </p:cNvPr>
          <p:cNvCxnSpPr>
            <a:cxnSpLocks/>
            <a:stCxn id="80" idx="2"/>
            <a:endCxn id="37" idx="3"/>
          </p:cNvCxnSpPr>
          <p:nvPr/>
        </p:nvCxnSpPr>
        <p:spPr>
          <a:xfrm rot="5400000">
            <a:off x="6531806" y="2231711"/>
            <a:ext cx="766441" cy="1975491"/>
          </a:xfrm>
          <a:prstGeom prst="bentConnector2">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90E24AB-D8E6-4A8D-AEE6-9FB8703F0982}"/>
              </a:ext>
            </a:extLst>
          </p:cNvPr>
          <p:cNvCxnSpPr>
            <a:cxnSpLocks/>
            <a:stCxn id="80" idx="1"/>
          </p:cNvCxnSpPr>
          <p:nvPr/>
        </p:nvCxnSpPr>
        <p:spPr>
          <a:xfrm rot="10800000">
            <a:off x="5831563" y="2360285"/>
            <a:ext cx="1616364" cy="299626"/>
          </a:xfrm>
          <a:prstGeom prst="bentConnector3">
            <a:avLst>
              <a:gd name="adj1" fmla="val 50000"/>
            </a:avLst>
          </a:prstGeom>
          <a:ln w="19050">
            <a:solidFill>
              <a:schemeClr val="tx1">
                <a:lumMod val="75000"/>
                <a:lumOff val="25000"/>
              </a:schemeClr>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AF4020-F351-4FBF-B46E-7F8B60C71855}"/>
              </a:ext>
            </a:extLst>
          </p:cNvPr>
          <p:cNvCxnSpPr>
            <a:cxnSpLocks/>
            <a:stCxn id="80" idx="3"/>
            <a:endCxn id="81" idx="1"/>
          </p:cNvCxnSpPr>
          <p:nvPr/>
        </p:nvCxnSpPr>
        <p:spPr>
          <a:xfrm>
            <a:off x="8357614" y="2659911"/>
            <a:ext cx="453890"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4ACACE6-580A-4EF2-986B-54FFA4909768}"/>
              </a:ext>
            </a:extLst>
          </p:cNvPr>
          <p:cNvCxnSpPr>
            <a:cxnSpLocks/>
          </p:cNvCxnSpPr>
          <p:nvPr/>
        </p:nvCxnSpPr>
        <p:spPr>
          <a:xfrm>
            <a:off x="10029526" y="2697533"/>
            <a:ext cx="551967"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06" name="Rectangle: Folded Corner 105">
            <a:extLst>
              <a:ext uri="{FF2B5EF4-FFF2-40B4-BE49-F238E27FC236}">
                <a16:creationId xmlns:a16="http://schemas.microsoft.com/office/drawing/2014/main" id="{50ED59D2-A247-4D10-B9AC-9FD7993821C1}"/>
              </a:ext>
            </a:extLst>
          </p:cNvPr>
          <p:cNvSpPr/>
          <p:nvPr/>
        </p:nvSpPr>
        <p:spPr>
          <a:xfrm>
            <a:off x="2953370" y="3306333"/>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07" name="Rectangle: Folded Corner 106">
            <a:extLst>
              <a:ext uri="{FF2B5EF4-FFF2-40B4-BE49-F238E27FC236}">
                <a16:creationId xmlns:a16="http://schemas.microsoft.com/office/drawing/2014/main" id="{CFD89AD8-7188-4182-9992-08FBF4C393C5}"/>
              </a:ext>
            </a:extLst>
          </p:cNvPr>
          <p:cNvSpPr/>
          <p:nvPr/>
        </p:nvSpPr>
        <p:spPr>
          <a:xfrm>
            <a:off x="8248809" y="2907560"/>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08" name="Rectangle: Folded Corner 107">
            <a:extLst>
              <a:ext uri="{FF2B5EF4-FFF2-40B4-BE49-F238E27FC236}">
                <a16:creationId xmlns:a16="http://schemas.microsoft.com/office/drawing/2014/main" id="{61116D0A-A886-4034-B4FD-1F022D290C7D}"/>
              </a:ext>
            </a:extLst>
          </p:cNvPr>
          <p:cNvSpPr/>
          <p:nvPr/>
        </p:nvSpPr>
        <p:spPr>
          <a:xfrm>
            <a:off x="10117366" y="3036996"/>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19" name="TextBox 118">
            <a:extLst>
              <a:ext uri="{FF2B5EF4-FFF2-40B4-BE49-F238E27FC236}">
                <a16:creationId xmlns:a16="http://schemas.microsoft.com/office/drawing/2014/main" id="{94E57E71-3651-46C8-A79E-5DB7213C5D2A}"/>
              </a:ext>
            </a:extLst>
          </p:cNvPr>
          <p:cNvSpPr txBox="1"/>
          <p:nvPr/>
        </p:nvSpPr>
        <p:spPr>
          <a:xfrm>
            <a:off x="3453288" y="3082892"/>
            <a:ext cx="1459951" cy="646331"/>
          </a:xfrm>
          <a:prstGeom prst="rect">
            <a:avLst/>
          </a:prstGeom>
          <a:noFill/>
        </p:spPr>
        <p:txBody>
          <a:bodyPr wrap="none" rtlCol="0">
            <a:spAutoFit/>
          </a:bodyPr>
          <a:lstStyle/>
          <a:p>
            <a:r>
              <a:rPr lang="en-US" sz="1200" dirty="0">
                <a:latin typeface="+mn-lt"/>
              </a:rPr>
              <a:t>Interaction Group ID</a:t>
            </a:r>
          </a:p>
          <a:p>
            <a:r>
              <a:rPr lang="en-US" sz="1200" dirty="0">
                <a:latin typeface="+mn-lt"/>
              </a:rPr>
              <a:t>Interface ID</a:t>
            </a:r>
          </a:p>
          <a:p>
            <a:r>
              <a:rPr lang="en-US" sz="1200" dirty="0">
                <a:latin typeface="+mn-lt"/>
              </a:rPr>
              <a:t>Transaction ID</a:t>
            </a:r>
          </a:p>
        </p:txBody>
      </p:sp>
      <p:sp>
        <p:nvSpPr>
          <p:cNvPr id="121" name="TextBox 120">
            <a:extLst>
              <a:ext uri="{FF2B5EF4-FFF2-40B4-BE49-F238E27FC236}">
                <a16:creationId xmlns:a16="http://schemas.microsoft.com/office/drawing/2014/main" id="{10A6992B-7054-4A6A-B213-B5C949C13979}"/>
              </a:ext>
            </a:extLst>
          </p:cNvPr>
          <p:cNvSpPr txBox="1"/>
          <p:nvPr/>
        </p:nvSpPr>
        <p:spPr>
          <a:xfrm>
            <a:off x="6025324" y="3603329"/>
            <a:ext cx="1337540" cy="1015663"/>
          </a:xfrm>
          <a:prstGeom prst="rect">
            <a:avLst/>
          </a:prstGeom>
          <a:noFill/>
        </p:spPr>
        <p:txBody>
          <a:bodyPr wrap="square" rtlCol="0">
            <a:spAutoFit/>
          </a:bodyPr>
          <a:lstStyle/>
          <a:p>
            <a:pPr algn="ctr"/>
            <a:r>
              <a:rPr lang="en-US" sz="1200" dirty="0">
                <a:latin typeface="+mn-lt"/>
              </a:rPr>
              <a:t>Ingression API ID</a:t>
            </a:r>
          </a:p>
          <a:p>
            <a:pPr algn="ctr"/>
            <a:r>
              <a:rPr lang="en-US" sz="1200" dirty="0">
                <a:latin typeface="+mn-lt"/>
              </a:rPr>
              <a:t>API Access Key</a:t>
            </a:r>
          </a:p>
          <a:p>
            <a:pPr algn="ctr"/>
            <a:r>
              <a:rPr lang="en-US" sz="1200" dirty="0">
                <a:latin typeface="+mn-lt"/>
              </a:rPr>
              <a:t>Interface ID</a:t>
            </a:r>
          </a:p>
          <a:p>
            <a:pPr algn="ctr"/>
            <a:r>
              <a:rPr lang="en-US" sz="1200" dirty="0">
                <a:latin typeface="+mn-lt"/>
              </a:rPr>
              <a:t>Interaction ID</a:t>
            </a:r>
          </a:p>
          <a:p>
            <a:pPr algn="ctr"/>
            <a:r>
              <a:rPr lang="en-US" sz="1200" dirty="0">
                <a:latin typeface="+mn-lt"/>
              </a:rPr>
              <a:t>Transaction ID</a:t>
            </a:r>
          </a:p>
        </p:txBody>
      </p:sp>
      <p:sp>
        <p:nvSpPr>
          <p:cNvPr id="122" name="TextBox 121">
            <a:extLst>
              <a:ext uri="{FF2B5EF4-FFF2-40B4-BE49-F238E27FC236}">
                <a16:creationId xmlns:a16="http://schemas.microsoft.com/office/drawing/2014/main" id="{6AC192E2-26B2-4DDB-A5F1-A93C07C6C2F3}"/>
              </a:ext>
            </a:extLst>
          </p:cNvPr>
          <p:cNvSpPr txBox="1"/>
          <p:nvPr/>
        </p:nvSpPr>
        <p:spPr>
          <a:xfrm>
            <a:off x="3564188" y="1713954"/>
            <a:ext cx="1459951" cy="646331"/>
          </a:xfrm>
          <a:prstGeom prst="rect">
            <a:avLst/>
          </a:prstGeom>
          <a:noFill/>
        </p:spPr>
        <p:txBody>
          <a:bodyPr wrap="none" rtlCol="0">
            <a:spAutoFit/>
          </a:bodyPr>
          <a:lstStyle/>
          <a:p>
            <a:r>
              <a:rPr lang="en-US" sz="1200" dirty="0">
                <a:latin typeface="+mn-lt"/>
              </a:rPr>
              <a:t>Interaction Group ID</a:t>
            </a:r>
          </a:p>
          <a:p>
            <a:r>
              <a:rPr lang="en-US" sz="1200" dirty="0">
                <a:latin typeface="+mn-lt"/>
              </a:rPr>
              <a:t>Interface ID</a:t>
            </a:r>
          </a:p>
          <a:p>
            <a:r>
              <a:rPr lang="en-US" sz="1200" dirty="0">
                <a:latin typeface="+mn-lt"/>
              </a:rPr>
              <a:t>Transaction ID</a:t>
            </a:r>
          </a:p>
        </p:txBody>
      </p:sp>
      <p:sp>
        <p:nvSpPr>
          <p:cNvPr id="43" name="Rectangle 42">
            <a:extLst>
              <a:ext uri="{FF2B5EF4-FFF2-40B4-BE49-F238E27FC236}">
                <a16:creationId xmlns:a16="http://schemas.microsoft.com/office/drawing/2014/main" id="{9623311B-9D9B-4853-9067-E278486CEECF}"/>
              </a:ext>
            </a:extLst>
          </p:cNvPr>
          <p:cNvSpPr/>
          <p:nvPr/>
        </p:nvSpPr>
        <p:spPr>
          <a:xfrm>
            <a:off x="568568" y="5458776"/>
            <a:ext cx="11049000" cy="136426"/>
          </a:xfrm>
          <a:prstGeom prst="rect">
            <a:avLst/>
          </a:prstGeom>
          <a:pattFill prst="dkVert">
            <a:fgClr>
              <a:schemeClr val="bg1">
                <a:lumMod val="65000"/>
              </a:schemeClr>
            </a:fgClr>
            <a:bgClr>
              <a:schemeClr val="bg1">
                <a:lumMod val="95000"/>
              </a:schemeClr>
            </a:bgClr>
          </a:patt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5" name="TextBox 44">
            <a:extLst>
              <a:ext uri="{FF2B5EF4-FFF2-40B4-BE49-F238E27FC236}">
                <a16:creationId xmlns:a16="http://schemas.microsoft.com/office/drawing/2014/main" id="{EA475484-1854-4772-AB90-6A4B7DB37BE5}"/>
              </a:ext>
            </a:extLst>
          </p:cNvPr>
          <p:cNvSpPr txBox="1"/>
          <p:nvPr/>
        </p:nvSpPr>
        <p:spPr>
          <a:xfrm>
            <a:off x="389638" y="5724259"/>
            <a:ext cx="1636346" cy="276999"/>
          </a:xfrm>
          <a:prstGeom prst="rect">
            <a:avLst/>
          </a:prstGeom>
          <a:noFill/>
        </p:spPr>
        <p:txBody>
          <a:bodyPr wrap="none" rtlCol="0">
            <a:spAutoFit/>
          </a:bodyPr>
          <a:lstStyle/>
          <a:p>
            <a:pPr algn="ctr"/>
            <a:r>
              <a:rPr lang="en-US" sz="1200" dirty="0">
                <a:latin typeface="+mn-lt"/>
              </a:rPr>
              <a:t>Time of Materialization</a:t>
            </a:r>
          </a:p>
        </p:txBody>
      </p:sp>
      <p:cxnSp>
        <p:nvCxnSpPr>
          <p:cNvPr id="46" name="Straight Arrow Connector 45">
            <a:extLst>
              <a:ext uri="{FF2B5EF4-FFF2-40B4-BE49-F238E27FC236}">
                <a16:creationId xmlns:a16="http://schemas.microsoft.com/office/drawing/2014/main" id="{F7B7A96B-2D8B-4C18-A150-150E5D2684A6}"/>
              </a:ext>
            </a:extLst>
          </p:cNvPr>
          <p:cNvCxnSpPr>
            <a:cxnSpLocks/>
          </p:cNvCxnSpPr>
          <p:nvPr/>
        </p:nvCxnSpPr>
        <p:spPr>
          <a:xfrm>
            <a:off x="981989" y="4229422"/>
            <a:ext cx="0" cy="1229179"/>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6855895-8503-492C-BAD3-669F9951A631}"/>
              </a:ext>
            </a:extLst>
          </p:cNvPr>
          <p:cNvCxnSpPr>
            <a:cxnSpLocks/>
          </p:cNvCxnSpPr>
          <p:nvPr/>
        </p:nvCxnSpPr>
        <p:spPr>
          <a:xfrm>
            <a:off x="720389" y="3951621"/>
            <a:ext cx="247205"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31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22</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Implementation Design</a:t>
            </a:r>
          </a:p>
        </p:txBody>
      </p:sp>
      <p:sp>
        <p:nvSpPr>
          <p:cNvPr id="28" name="Rectangle 27">
            <a:extLst>
              <a:ext uri="{FF2B5EF4-FFF2-40B4-BE49-F238E27FC236}">
                <a16:creationId xmlns:a16="http://schemas.microsoft.com/office/drawing/2014/main" id="{8B71E571-1C10-4BED-8798-7FF9951CCD7A}"/>
              </a:ext>
            </a:extLst>
          </p:cNvPr>
          <p:cNvSpPr/>
          <p:nvPr/>
        </p:nvSpPr>
        <p:spPr>
          <a:xfrm>
            <a:off x="203139" y="858999"/>
            <a:ext cx="9777722" cy="5600784"/>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45" name="Rectangle 44">
            <a:extLst>
              <a:ext uri="{FF2B5EF4-FFF2-40B4-BE49-F238E27FC236}">
                <a16:creationId xmlns:a16="http://schemas.microsoft.com/office/drawing/2014/main" id="{B8EBE222-CB2F-47AC-9C1A-6FF240B51D7F}"/>
              </a:ext>
            </a:extLst>
          </p:cNvPr>
          <p:cNvSpPr/>
          <p:nvPr/>
        </p:nvSpPr>
        <p:spPr>
          <a:xfrm>
            <a:off x="10363200" y="858999"/>
            <a:ext cx="1625661" cy="5600784"/>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46" name="Rectangle 45">
            <a:extLst>
              <a:ext uri="{FF2B5EF4-FFF2-40B4-BE49-F238E27FC236}">
                <a16:creationId xmlns:a16="http://schemas.microsoft.com/office/drawing/2014/main" id="{3887E0FF-A4D8-4A1B-9040-250A5B45F911}"/>
              </a:ext>
            </a:extLst>
          </p:cNvPr>
          <p:cNvSpPr/>
          <p:nvPr/>
        </p:nvSpPr>
        <p:spPr>
          <a:xfrm>
            <a:off x="1418592" y="1133774"/>
            <a:ext cx="1143000" cy="716059"/>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Consume Materialize Start Control Event</a:t>
            </a:r>
          </a:p>
        </p:txBody>
      </p:sp>
      <p:sp>
        <p:nvSpPr>
          <p:cNvPr id="48" name="Flowchart: Direct Access Storage 47">
            <a:extLst>
              <a:ext uri="{FF2B5EF4-FFF2-40B4-BE49-F238E27FC236}">
                <a16:creationId xmlns:a16="http://schemas.microsoft.com/office/drawing/2014/main" id="{06D0FCAF-6F14-4857-A96B-0AB7C0600C78}"/>
              </a:ext>
            </a:extLst>
          </p:cNvPr>
          <p:cNvSpPr/>
          <p:nvPr/>
        </p:nvSpPr>
        <p:spPr>
          <a:xfrm>
            <a:off x="734568" y="1430343"/>
            <a:ext cx="256032" cy="12587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55C8C15-927D-4895-9C00-45137A9EECCD}"/>
              </a:ext>
            </a:extLst>
          </p:cNvPr>
          <p:cNvSpPr txBox="1"/>
          <p:nvPr/>
        </p:nvSpPr>
        <p:spPr>
          <a:xfrm>
            <a:off x="265854" y="3066618"/>
            <a:ext cx="1331802" cy="507831"/>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Materialization-&lt;Materialization-ID&gt;</a:t>
            </a:r>
          </a:p>
        </p:txBody>
      </p:sp>
      <p:cxnSp>
        <p:nvCxnSpPr>
          <p:cNvPr id="7" name="Straight Arrow Connector 6">
            <a:extLst>
              <a:ext uri="{FF2B5EF4-FFF2-40B4-BE49-F238E27FC236}">
                <a16:creationId xmlns:a16="http://schemas.microsoft.com/office/drawing/2014/main" id="{AA4D9FF2-5D73-4A46-8200-8381BB63C520}"/>
              </a:ext>
            </a:extLst>
          </p:cNvPr>
          <p:cNvCxnSpPr>
            <a:cxnSpLocks/>
            <a:stCxn id="48" idx="4"/>
            <a:endCxn id="46" idx="1"/>
          </p:cNvCxnSpPr>
          <p:nvPr/>
        </p:nvCxnSpPr>
        <p:spPr>
          <a:xfrm flipV="1">
            <a:off x="990600" y="1491804"/>
            <a:ext cx="427992" cy="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EA56FB-980C-4933-9146-11AF4CBD651F}"/>
              </a:ext>
            </a:extLst>
          </p:cNvPr>
          <p:cNvSpPr txBox="1"/>
          <p:nvPr/>
        </p:nvSpPr>
        <p:spPr>
          <a:xfrm>
            <a:off x="191621" y="1617513"/>
            <a:ext cx="1035801"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Control Channel</a:t>
            </a:r>
          </a:p>
        </p:txBody>
      </p:sp>
      <p:sp>
        <p:nvSpPr>
          <p:cNvPr id="60" name="Rectangle 59">
            <a:extLst>
              <a:ext uri="{FF2B5EF4-FFF2-40B4-BE49-F238E27FC236}">
                <a16:creationId xmlns:a16="http://schemas.microsoft.com/office/drawing/2014/main" id="{8D406CA8-11AA-45A3-B4AD-E70FC9CAE831}"/>
              </a:ext>
            </a:extLst>
          </p:cNvPr>
          <p:cNvSpPr/>
          <p:nvPr/>
        </p:nvSpPr>
        <p:spPr>
          <a:xfrm>
            <a:off x="2925318" y="1104508"/>
            <a:ext cx="1143000" cy="745325"/>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Generate Egression Transaction ID</a:t>
            </a:r>
          </a:p>
        </p:txBody>
      </p:sp>
      <p:sp>
        <p:nvSpPr>
          <p:cNvPr id="61" name="Rectangle 60">
            <a:extLst>
              <a:ext uri="{FF2B5EF4-FFF2-40B4-BE49-F238E27FC236}">
                <a16:creationId xmlns:a16="http://schemas.microsoft.com/office/drawing/2014/main" id="{D00ADFCC-DE4D-4EAD-A722-4035BC14FDD1}"/>
              </a:ext>
            </a:extLst>
          </p:cNvPr>
          <p:cNvSpPr/>
          <p:nvPr/>
        </p:nvSpPr>
        <p:spPr>
          <a:xfrm>
            <a:off x="4432044" y="1238779"/>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002060"/>
              </a:solidFill>
            </a:endParaRPr>
          </a:p>
        </p:txBody>
      </p:sp>
      <p:cxnSp>
        <p:nvCxnSpPr>
          <p:cNvPr id="11" name="Straight Arrow Connector 10">
            <a:extLst>
              <a:ext uri="{FF2B5EF4-FFF2-40B4-BE49-F238E27FC236}">
                <a16:creationId xmlns:a16="http://schemas.microsoft.com/office/drawing/2014/main" id="{BBA17EFD-FB92-4D49-8AA5-E3D67D94C0A5}"/>
              </a:ext>
            </a:extLst>
          </p:cNvPr>
          <p:cNvCxnSpPr>
            <a:cxnSpLocks/>
            <a:stCxn id="46" idx="3"/>
            <a:endCxn id="60" idx="1"/>
          </p:cNvCxnSpPr>
          <p:nvPr/>
        </p:nvCxnSpPr>
        <p:spPr>
          <a:xfrm flipV="1">
            <a:off x="2561592" y="1477171"/>
            <a:ext cx="363726" cy="1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07B274-9412-472B-B5A9-F0165A91AB93}"/>
              </a:ext>
            </a:extLst>
          </p:cNvPr>
          <p:cNvCxnSpPr>
            <a:cxnSpLocks/>
            <a:endCxn id="66" idx="1"/>
          </p:cNvCxnSpPr>
          <p:nvPr/>
        </p:nvCxnSpPr>
        <p:spPr>
          <a:xfrm>
            <a:off x="4006095" y="1470348"/>
            <a:ext cx="546385" cy="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Flowchart: Direct Access Storage 62">
            <a:extLst>
              <a:ext uri="{FF2B5EF4-FFF2-40B4-BE49-F238E27FC236}">
                <a16:creationId xmlns:a16="http://schemas.microsoft.com/office/drawing/2014/main" id="{AD7B0106-12DD-4DB1-B349-0B09EC26FB11}"/>
              </a:ext>
            </a:extLst>
          </p:cNvPr>
          <p:cNvSpPr/>
          <p:nvPr/>
        </p:nvSpPr>
        <p:spPr>
          <a:xfrm>
            <a:off x="734568" y="2845923"/>
            <a:ext cx="256032" cy="12587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709009E3-A545-4108-9732-D4C4A92D570F}"/>
              </a:ext>
            </a:extLst>
          </p:cNvPr>
          <p:cNvCxnSpPr>
            <a:stCxn id="63" idx="4"/>
            <a:endCxn id="61" idx="2"/>
          </p:cNvCxnSpPr>
          <p:nvPr/>
        </p:nvCxnSpPr>
        <p:spPr>
          <a:xfrm flipV="1">
            <a:off x="990600" y="1848379"/>
            <a:ext cx="4012944" cy="1060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38C4D87-FE0A-4A58-8A74-B5BF185CF2A6}"/>
              </a:ext>
            </a:extLst>
          </p:cNvPr>
          <p:cNvSpPr/>
          <p:nvPr/>
        </p:nvSpPr>
        <p:spPr>
          <a:xfrm>
            <a:off x="4552480" y="1166166"/>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Consume Materialized Records (1 – N)</a:t>
            </a:r>
          </a:p>
        </p:txBody>
      </p:sp>
      <p:sp>
        <p:nvSpPr>
          <p:cNvPr id="69" name="Rectangle 68">
            <a:extLst>
              <a:ext uri="{FF2B5EF4-FFF2-40B4-BE49-F238E27FC236}">
                <a16:creationId xmlns:a16="http://schemas.microsoft.com/office/drawing/2014/main" id="{923AE920-F970-4163-93FB-3B5E66240D08}"/>
              </a:ext>
            </a:extLst>
          </p:cNvPr>
          <p:cNvSpPr/>
          <p:nvPr/>
        </p:nvSpPr>
        <p:spPr>
          <a:xfrm>
            <a:off x="6093068" y="124057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002060"/>
              </a:solidFill>
            </a:endParaRPr>
          </a:p>
        </p:txBody>
      </p:sp>
      <p:cxnSp>
        <p:nvCxnSpPr>
          <p:cNvPr id="18" name="Straight Arrow Connector 17">
            <a:extLst>
              <a:ext uri="{FF2B5EF4-FFF2-40B4-BE49-F238E27FC236}">
                <a16:creationId xmlns:a16="http://schemas.microsoft.com/office/drawing/2014/main" id="{72B2012A-62DB-412C-8481-55169FF939CC}"/>
              </a:ext>
            </a:extLst>
          </p:cNvPr>
          <p:cNvCxnSpPr>
            <a:cxnSpLocks/>
            <a:stCxn id="66" idx="3"/>
            <a:endCxn id="73" idx="1"/>
          </p:cNvCxnSpPr>
          <p:nvPr/>
        </p:nvCxnSpPr>
        <p:spPr>
          <a:xfrm flipV="1">
            <a:off x="5695480" y="1466568"/>
            <a:ext cx="518024" cy="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BBEFE06-AA1B-42D0-BC46-8C8E6C34D802}"/>
              </a:ext>
            </a:extLst>
          </p:cNvPr>
          <p:cNvSpPr/>
          <p:nvPr/>
        </p:nvSpPr>
        <p:spPr>
          <a:xfrm>
            <a:off x="6213504" y="116176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Format Record to Egression Format(1 –N)</a:t>
            </a:r>
          </a:p>
        </p:txBody>
      </p:sp>
      <p:sp>
        <p:nvSpPr>
          <p:cNvPr id="74" name="Rectangle 73">
            <a:extLst>
              <a:ext uri="{FF2B5EF4-FFF2-40B4-BE49-F238E27FC236}">
                <a16:creationId xmlns:a16="http://schemas.microsoft.com/office/drawing/2014/main" id="{D437429F-2CBC-40FE-8E37-78F9DAF08B52}"/>
              </a:ext>
            </a:extLst>
          </p:cNvPr>
          <p:cNvSpPr/>
          <p:nvPr/>
        </p:nvSpPr>
        <p:spPr>
          <a:xfrm>
            <a:off x="7870778" y="116176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Package Egression Data</a:t>
            </a:r>
          </a:p>
        </p:txBody>
      </p:sp>
      <p:cxnSp>
        <p:nvCxnSpPr>
          <p:cNvPr id="23" name="Straight Arrow Connector 22">
            <a:extLst>
              <a:ext uri="{FF2B5EF4-FFF2-40B4-BE49-F238E27FC236}">
                <a16:creationId xmlns:a16="http://schemas.microsoft.com/office/drawing/2014/main" id="{62A02F83-B8C5-4064-B4FC-EEEC20037B41}"/>
              </a:ext>
            </a:extLst>
          </p:cNvPr>
          <p:cNvCxnSpPr>
            <a:stCxn id="73" idx="3"/>
            <a:endCxn id="74" idx="1"/>
          </p:cNvCxnSpPr>
          <p:nvPr/>
        </p:nvCxnSpPr>
        <p:spPr>
          <a:xfrm>
            <a:off x="7356504" y="1466568"/>
            <a:ext cx="514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3558B8A-960F-430A-8CE1-5DD6BB8A0F17}"/>
              </a:ext>
            </a:extLst>
          </p:cNvPr>
          <p:cNvSpPr/>
          <p:nvPr/>
        </p:nvSpPr>
        <p:spPr>
          <a:xfrm>
            <a:off x="7870778" y="2819401"/>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Persist Egression Data with Metadata</a:t>
            </a:r>
          </a:p>
        </p:txBody>
      </p:sp>
      <p:cxnSp>
        <p:nvCxnSpPr>
          <p:cNvPr id="25" name="Straight Arrow Connector 24">
            <a:extLst>
              <a:ext uri="{FF2B5EF4-FFF2-40B4-BE49-F238E27FC236}">
                <a16:creationId xmlns:a16="http://schemas.microsoft.com/office/drawing/2014/main" id="{B802322E-087D-4117-AB81-727401653E1E}"/>
              </a:ext>
            </a:extLst>
          </p:cNvPr>
          <p:cNvCxnSpPr>
            <a:cxnSpLocks/>
            <a:stCxn id="74" idx="2"/>
            <a:endCxn id="140" idx="0"/>
          </p:cNvCxnSpPr>
          <p:nvPr/>
        </p:nvCxnSpPr>
        <p:spPr>
          <a:xfrm>
            <a:off x="8442278" y="1771368"/>
            <a:ext cx="0" cy="23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150144A-9412-4A4A-BB88-D3804894D085}"/>
              </a:ext>
            </a:extLst>
          </p:cNvPr>
          <p:cNvSpPr/>
          <p:nvPr/>
        </p:nvSpPr>
        <p:spPr>
          <a:xfrm>
            <a:off x="7870778" y="3820595"/>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 Availability Event</a:t>
            </a:r>
          </a:p>
        </p:txBody>
      </p:sp>
      <p:cxnSp>
        <p:nvCxnSpPr>
          <p:cNvPr id="83" name="Straight Arrow Connector 82">
            <a:extLst>
              <a:ext uri="{FF2B5EF4-FFF2-40B4-BE49-F238E27FC236}">
                <a16:creationId xmlns:a16="http://schemas.microsoft.com/office/drawing/2014/main" id="{01EC2927-00E1-4752-AC78-D9D8A866FF5F}"/>
              </a:ext>
            </a:extLst>
          </p:cNvPr>
          <p:cNvCxnSpPr>
            <a:cxnSpLocks/>
            <a:stCxn id="79" idx="2"/>
            <a:endCxn id="82" idx="0"/>
          </p:cNvCxnSpPr>
          <p:nvPr/>
        </p:nvCxnSpPr>
        <p:spPr>
          <a:xfrm>
            <a:off x="8442278" y="3429001"/>
            <a:ext cx="0" cy="39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Flowchart: Direct Access Storage 85">
            <a:extLst>
              <a:ext uri="{FF2B5EF4-FFF2-40B4-BE49-F238E27FC236}">
                <a16:creationId xmlns:a16="http://schemas.microsoft.com/office/drawing/2014/main" id="{3AB25638-93B8-4369-B736-D6940F0C7405}"/>
              </a:ext>
            </a:extLst>
          </p:cNvPr>
          <p:cNvSpPr/>
          <p:nvPr/>
        </p:nvSpPr>
        <p:spPr>
          <a:xfrm>
            <a:off x="9422360" y="4062457"/>
            <a:ext cx="256032" cy="125877"/>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900" b="1" dirty="0">
              <a:solidFill>
                <a:schemeClr val="bg1"/>
              </a:solidFill>
            </a:endParaRPr>
          </a:p>
        </p:txBody>
      </p:sp>
      <p:cxnSp>
        <p:nvCxnSpPr>
          <p:cNvPr id="38" name="Straight Arrow Connector 37">
            <a:extLst>
              <a:ext uri="{FF2B5EF4-FFF2-40B4-BE49-F238E27FC236}">
                <a16:creationId xmlns:a16="http://schemas.microsoft.com/office/drawing/2014/main" id="{DEC44FFC-8526-4C61-8888-10FD6F9BB4EA}"/>
              </a:ext>
            </a:extLst>
          </p:cNvPr>
          <p:cNvCxnSpPr>
            <a:stCxn id="82" idx="3"/>
            <a:endCxn id="86" idx="1"/>
          </p:cNvCxnSpPr>
          <p:nvPr/>
        </p:nvCxnSpPr>
        <p:spPr>
          <a:xfrm>
            <a:off x="9013778" y="4125395"/>
            <a:ext cx="4085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6EF9064-BC04-48A1-A049-7733BD8DD28E}"/>
              </a:ext>
            </a:extLst>
          </p:cNvPr>
          <p:cNvSpPr txBox="1"/>
          <p:nvPr/>
        </p:nvSpPr>
        <p:spPr>
          <a:xfrm>
            <a:off x="8586576" y="4260914"/>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Egression</a:t>
            </a:r>
          </a:p>
        </p:txBody>
      </p:sp>
      <p:sp>
        <p:nvSpPr>
          <p:cNvPr id="90" name="Rectangle 89">
            <a:extLst>
              <a:ext uri="{FF2B5EF4-FFF2-40B4-BE49-F238E27FC236}">
                <a16:creationId xmlns:a16="http://schemas.microsoft.com/office/drawing/2014/main" id="{F2C2F7FB-4B64-478E-ACB6-08146AA1670F}"/>
              </a:ext>
            </a:extLst>
          </p:cNvPr>
          <p:cNvSpPr/>
          <p:nvPr/>
        </p:nvSpPr>
        <p:spPr>
          <a:xfrm>
            <a:off x="7771339" y="4781832"/>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Validate Request</a:t>
            </a:r>
          </a:p>
        </p:txBody>
      </p:sp>
      <p:cxnSp>
        <p:nvCxnSpPr>
          <p:cNvPr id="40" name="Straight Arrow Connector 39">
            <a:extLst>
              <a:ext uri="{FF2B5EF4-FFF2-40B4-BE49-F238E27FC236}">
                <a16:creationId xmlns:a16="http://schemas.microsoft.com/office/drawing/2014/main" id="{3314ADED-F114-4785-9828-81926D8478C5}"/>
              </a:ext>
            </a:extLst>
          </p:cNvPr>
          <p:cNvCxnSpPr>
            <a:cxnSpLocks/>
            <a:endCxn id="90" idx="3"/>
          </p:cNvCxnSpPr>
          <p:nvPr/>
        </p:nvCxnSpPr>
        <p:spPr>
          <a:xfrm flipH="1" flipV="1">
            <a:off x="8914339" y="5086632"/>
            <a:ext cx="1636957" cy="1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7243896-C0E8-41C3-8F07-AD4A027BD02E}"/>
              </a:ext>
            </a:extLst>
          </p:cNvPr>
          <p:cNvSpPr/>
          <p:nvPr/>
        </p:nvSpPr>
        <p:spPr>
          <a:xfrm>
            <a:off x="6213504" y="4781832"/>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Check Transaction ID</a:t>
            </a:r>
          </a:p>
        </p:txBody>
      </p:sp>
      <p:sp>
        <p:nvSpPr>
          <p:cNvPr id="95" name="Rectangle 94">
            <a:extLst>
              <a:ext uri="{FF2B5EF4-FFF2-40B4-BE49-F238E27FC236}">
                <a16:creationId xmlns:a16="http://schemas.microsoft.com/office/drawing/2014/main" id="{3CB87054-43CA-4EFC-B52B-444815420AA5}"/>
              </a:ext>
            </a:extLst>
          </p:cNvPr>
          <p:cNvSpPr/>
          <p:nvPr/>
        </p:nvSpPr>
        <p:spPr>
          <a:xfrm>
            <a:off x="4662332" y="4773211"/>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Get Egression Data For Transaction ID</a:t>
            </a:r>
          </a:p>
        </p:txBody>
      </p:sp>
      <p:cxnSp>
        <p:nvCxnSpPr>
          <p:cNvPr id="43" name="Straight Arrow Connector 42">
            <a:extLst>
              <a:ext uri="{FF2B5EF4-FFF2-40B4-BE49-F238E27FC236}">
                <a16:creationId xmlns:a16="http://schemas.microsoft.com/office/drawing/2014/main" id="{53A91138-44D6-4F01-85F3-44D9C1A69591}"/>
              </a:ext>
            </a:extLst>
          </p:cNvPr>
          <p:cNvCxnSpPr>
            <a:stCxn id="90" idx="1"/>
            <a:endCxn id="94" idx="3"/>
          </p:cNvCxnSpPr>
          <p:nvPr/>
        </p:nvCxnSpPr>
        <p:spPr>
          <a:xfrm flipH="1">
            <a:off x="7356504" y="5086632"/>
            <a:ext cx="414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DF7687E-9B49-4DB3-8524-6F085C9C9569}"/>
              </a:ext>
            </a:extLst>
          </p:cNvPr>
          <p:cNvCxnSpPr>
            <a:stCxn id="94" idx="1"/>
            <a:endCxn id="95" idx="3"/>
          </p:cNvCxnSpPr>
          <p:nvPr/>
        </p:nvCxnSpPr>
        <p:spPr>
          <a:xfrm flipH="1" flipV="1">
            <a:off x="5805332" y="5078011"/>
            <a:ext cx="408172" cy="8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F6FBF49-D168-4357-9EA2-E9C303D02171}"/>
              </a:ext>
            </a:extLst>
          </p:cNvPr>
          <p:cNvSpPr/>
          <p:nvPr/>
        </p:nvSpPr>
        <p:spPr>
          <a:xfrm>
            <a:off x="3128701" y="4781832"/>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Record Audit</a:t>
            </a:r>
          </a:p>
        </p:txBody>
      </p:sp>
      <p:cxnSp>
        <p:nvCxnSpPr>
          <p:cNvPr id="65" name="Straight Arrow Connector 64">
            <a:extLst>
              <a:ext uri="{FF2B5EF4-FFF2-40B4-BE49-F238E27FC236}">
                <a16:creationId xmlns:a16="http://schemas.microsoft.com/office/drawing/2014/main" id="{132240A5-CE68-44E9-B566-A953C0672E53}"/>
              </a:ext>
            </a:extLst>
          </p:cNvPr>
          <p:cNvCxnSpPr>
            <a:stCxn id="95" idx="1"/>
            <a:endCxn id="102" idx="3"/>
          </p:cNvCxnSpPr>
          <p:nvPr/>
        </p:nvCxnSpPr>
        <p:spPr>
          <a:xfrm flipH="1">
            <a:off x="4271701" y="5078011"/>
            <a:ext cx="390631" cy="8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39E27DCD-9FE9-4386-8716-C0C4BE05CF43}"/>
              </a:ext>
            </a:extLst>
          </p:cNvPr>
          <p:cNvCxnSpPr>
            <a:cxnSpLocks/>
            <a:stCxn id="109" idx="2"/>
          </p:cNvCxnSpPr>
          <p:nvPr/>
        </p:nvCxnSpPr>
        <p:spPr>
          <a:xfrm rot="16200000" flipH="1">
            <a:off x="6051833" y="1596756"/>
            <a:ext cx="659836" cy="82319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AE920643-559A-4E58-9143-254B7A84E983}"/>
              </a:ext>
            </a:extLst>
          </p:cNvPr>
          <p:cNvSpPr/>
          <p:nvPr/>
        </p:nvSpPr>
        <p:spPr>
          <a:xfrm>
            <a:off x="1694278" y="4773211"/>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 Egression Data</a:t>
            </a:r>
          </a:p>
        </p:txBody>
      </p:sp>
      <p:cxnSp>
        <p:nvCxnSpPr>
          <p:cNvPr id="111" name="Straight Arrow Connector 110">
            <a:extLst>
              <a:ext uri="{FF2B5EF4-FFF2-40B4-BE49-F238E27FC236}">
                <a16:creationId xmlns:a16="http://schemas.microsoft.com/office/drawing/2014/main" id="{5A2DBF41-C744-45AD-B13F-C3B3EF5F555C}"/>
              </a:ext>
            </a:extLst>
          </p:cNvPr>
          <p:cNvCxnSpPr>
            <a:cxnSpLocks/>
            <a:endCxn id="109" idx="3"/>
          </p:cNvCxnSpPr>
          <p:nvPr/>
        </p:nvCxnSpPr>
        <p:spPr>
          <a:xfrm flipH="1" flipV="1">
            <a:off x="2837278" y="5078011"/>
            <a:ext cx="277207" cy="8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Flowchart: Magnetic Disk 113">
            <a:extLst>
              <a:ext uri="{FF2B5EF4-FFF2-40B4-BE49-F238E27FC236}">
                <a16:creationId xmlns:a16="http://schemas.microsoft.com/office/drawing/2014/main" id="{CB225FC9-E53C-4231-8BA2-71F68AE35998}"/>
              </a:ext>
            </a:extLst>
          </p:cNvPr>
          <p:cNvSpPr/>
          <p:nvPr/>
        </p:nvSpPr>
        <p:spPr>
          <a:xfrm>
            <a:off x="5872613" y="3149261"/>
            <a:ext cx="1483887" cy="370354"/>
          </a:xfrm>
          <a:prstGeom prst="flowChartMagneticDisk">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Egression Store (S3)</a:t>
            </a:r>
          </a:p>
        </p:txBody>
      </p:sp>
      <p:cxnSp>
        <p:nvCxnSpPr>
          <p:cNvPr id="97" name="Connector: Elbow 96">
            <a:extLst>
              <a:ext uri="{FF2B5EF4-FFF2-40B4-BE49-F238E27FC236}">
                <a16:creationId xmlns:a16="http://schemas.microsoft.com/office/drawing/2014/main" id="{C6F44D26-3206-441C-A39E-1E1026363B93}"/>
              </a:ext>
            </a:extLst>
          </p:cNvPr>
          <p:cNvCxnSpPr>
            <a:cxnSpLocks/>
            <a:stCxn id="79" idx="1"/>
          </p:cNvCxnSpPr>
          <p:nvPr/>
        </p:nvCxnSpPr>
        <p:spPr>
          <a:xfrm rot="10800000" flipV="1">
            <a:off x="7391400" y="3124200"/>
            <a:ext cx="479378" cy="1398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92A1198C-2F95-4CB0-AE5E-0B73D2F96A4B}"/>
              </a:ext>
            </a:extLst>
          </p:cNvPr>
          <p:cNvCxnSpPr>
            <a:cxnSpLocks/>
            <a:stCxn id="95" idx="0"/>
            <a:endCxn id="114" idx="3"/>
          </p:cNvCxnSpPr>
          <p:nvPr/>
        </p:nvCxnSpPr>
        <p:spPr>
          <a:xfrm rot="5400000" flipH="1" flipV="1">
            <a:off x="5297396" y="3456051"/>
            <a:ext cx="1253596" cy="1380725"/>
          </a:xfrm>
          <a:prstGeom prst="bentConnector3">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B62C2282-FA20-415A-8B82-E3D488ED1E4C}"/>
              </a:ext>
            </a:extLst>
          </p:cNvPr>
          <p:cNvSpPr/>
          <p:nvPr/>
        </p:nvSpPr>
        <p:spPr>
          <a:xfrm>
            <a:off x="7870778" y="201113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Consume Materialize End Control Event</a:t>
            </a:r>
          </a:p>
        </p:txBody>
      </p:sp>
      <p:cxnSp>
        <p:nvCxnSpPr>
          <p:cNvPr id="143" name="Straight Arrow Connector 142">
            <a:extLst>
              <a:ext uri="{FF2B5EF4-FFF2-40B4-BE49-F238E27FC236}">
                <a16:creationId xmlns:a16="http://schemas.microsoft.com/office/drawing/2014/main" id="{892282F0-1E72-4C96-AB09-02874C7FFAD1}"/>
              </a:ext>
            </a:extLst>
          </p:cNvPr>
          <p:cNvCxnSpPr>
            <a:stCxn id="140" idx="2"/>
            <a:endCxn id="79" idx="0"/>
          </p:cNvCxnSpPr>
          <p:nvPr/>
        </p:nvCxnSpPr>
        <p:spPr>
          <a:xfrm>
            <a:off x="8442278" y="2620738"/>
            <a:ext cx="0" cy="19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573FDBE0-63D5-4871-B6D2-FD336550E5E7}"/>
              </a:ext>
            </a:extLst>
          </p:cNvPr>
          <p:cNvCxnSpPr>
            <a:stCxn id="48" idx="2"/>
            <a:endCxn id="140" idx="1"/>
          </p:cNvCxnSpPr>
          <p:nvPr/>
        </p:nvCxnSpPr>
        <p:spPr>
          <a:xfrm rot="16200000" flipH="1">
            <a:off x="3986822" y="-1568018"/>
            <a:ext cx="759718" cy="70081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EF16A69-25B6-4DB4-93FC-0337781B31FB}"/>
              </a:ext>
            </a:extLst>
          </p:cNvPr>
          <p:cNvSpPr/>
          <p:nvPr/>
        </p:nvSpPr>
        <p:spPr>
          <a:xfrm>
            <a:off x="10552360" y="3446678"/>
            <a:ext cx="1141936" cy="2783893"/>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cxnSp>
        <p:nvCxnSpPr>
          <p:cNvPr id="9" name="Straight Arrow Connector 8">
            <a:extLst>
              <a:ext uri="{FF2B5EF4-FFF2-40B4-BE49-F238E27FC236}">
                <a16:creationId xmlns:a16="http://schemas.microsoft.com/office/drawing/2014/main" id="{6B68EA85-33F1-4FC8-886D-A66FDD2EA2D5}"/>
              </a:ext>
            </a:extLst>
          </p:cNvPr>
          <p:cNvCxnSpPr>
            <a:stCxn id="86" idx="4"/>
          </p:cNvCxnSpPr>
          <p:nvPr/>
        </p:nvCxnSpPr>
        <p:spPr>
          <a:xfrm flipV="1">
            <a:off x="9678392" y="4125395"/>
            <a:ext cx="872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A44C4E2-545D-40A5-AD84-F4BC0D2D86A0}"/>
              </a:ext>
            </a:extLst>
          </p:cNvPr>
          <p:cNvCxnSpPr>
            <a:cxnSpLocks/>
            <a:endCxn id="48" idx="1"/>
          </p:cNvCxnSpPr>
          <p:nvPr/>
        </p:nvCxnSpPr>
        <p:spPr>
          <a:xfrm>
            <a:off x="451509" y="1491803"/>
            <a:ext cx="283059" cy="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E72CD2-7036-473D-9E75-9B3208E85866}"/>
              </a:ext>
            </a:extLst>
          </p:cNvPr>
          <p:cNvCxnSpPr>
            <a:cxnSpLocks/>
            <a:endCxn id="63" idx="1"/>
          </p:cNvCxnSpPr>
          <p:nvPr/>
        </p:nvCxnSpPr>
        <p:spPr>
          <a:xfrm>
            <a:off x="439136" y="2908862"/>
            <a:ext cx="295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91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23</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Implementation Design</a:t>
            </a:r>
          </a:p>
        </p:txBody>
      </p:sp>
      <p:sp>
        <p:nvSpPr>
          <p:cNvPr id="6" name="Rectangle 5">
            <a:extLst>
              <a:ext uri="{FF2B5EF4-FFF2-40B4-BE49-F238E27FC236}">
                <a16:creationId xmlns:a16="http://schemas.microsoft.com/office/drawing/2014/main" id="{BA0F6CBD-F0E9-4E03-A832-40BC27A7F9F5}"/>
              </a:ext>
            </a:extLst>
          </p:cNvPr>
          <p:cNvSpPr/>
          <p:nvPr/>
        </p:nvSpPr>
        <p:spPr>
          <a:xfrm>
            <a:off x="356826" y="1849729"/>
            <a:ext cx="11301774" cy="1056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dirty="0">
                <a:solidFill>
                  <a:schemeClr val="tx1">
                    <a:lumMod val="65000"/>
                    <a:lumOff val="35000"/>
                  </a:schemeClr>
                </a:solidFill>
              </a:rPr>
              <a:t>Egression service must maintain a persistent state of the egression data packaging process for every  materialized egression pipeline.</a:t>
            </a:r>
          </a:p>
          <a:p>
            <a:pPr algn="just">
              <a:spcBef>
                <a:spcPts val="600"/>
              </a:spcBef>
              <a:spcAft>
                <a:spcPts val="1200"/>
              </a:spcAft>
              <a:buSzPct val="90000"/>
            </a:pPr>
            <a:endParaRPr lang="en-US" dirty="0">
              <a:solidFill>
                <a:schemeClr val="tx1">
                  <a:lumMod val="65000"/>
                  <a:lumOff val="35000"/>
                </a:schemeClr>
              </a:solidFill>
            </a:endParaRP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a:p>
            <a:pPr algn="just">
              <a:spcBef>
                <a:spcPts val="600"/>
              </a:spcBef>
              <a:spcAft>
                <a:spcPts val="1200"/>
              </a:spcAft>
              <a:buSzPct val="90000"/>
            </a:pPr>
            <a:endParaRPr lang="en-US" dirty="0">
              <a:solidFill>
                <a:schemeClr val="tx1">
                  <a:lumMod val="65000"/>
                  <a:lumOff val="35000"/>
                </a:schemeClr>
              </a:solidFill>
            </a:endParaRPr>
          </a:p>
          <a:p>
            <a:pPr algn="just">
              <a:spcBef>
                <a:spcPts val="600"/>
              </a:spcBef>
              <a:spcAft>
                <a:spcPts val="1200"/>
              </a:spcAft>
              <a:buSzPct val="90000"/>
            </a:pPr>
            <a:endParaRPr lang="en-US" dirty="0">
              <a:solidFill>
                <a:schemeClr val="tx1">
                  <a:lumMod val="65000"/>
                  <a:lumOff val="35000"/>
                </a:schemeClr>
              </a:solidFill>
            </a:endParaRPr>
          </a:p>
          <a:p>
            <a:pPr algn="just">
              <a:spcBef>
                <a:spcPts val="600"/>
              </a:spcBef>
              <a:spcAft>
                <a:spcPts val="1200"/>
              </a:spcAft>
              <a:buSzPct val="90000"/>
            </a:pPr>
            <a:endParaRPr lang="en-US" dirty="0">
              <a:solidFill>
                <a:schemeClr val="tx1">
                  <a:lumMod val="65000"/>
                  <a:lumOff val="35000"/>
                </a:schemeClr>
              </a:solidFill>
            </a:endParaRPr>
          </a:p>
        </p:txBody>
      </p:sp>
      <p:sp>
        <p:nvSpPr>
          <p:cNvPr id="9" name="Rectangle 8">
            <a:extLst>
              <a:ext uri="{FF2B5EF4-FFF2-40B4-BE49-F238E27FC236}">
                <a16:creationId xmlns:a16="http://schemas.microsoft.com/office/drawing/2014/main" id="{4E341980-98F8-4B32-86B5-2B14E29F71AF}"/>
              </a:ext>
            </a:extLst>
          </p:cNvPr>
          <p:cNvSpPr/>
          <p:nvPr/>
        </p:nvSpPr>
        <p:spPr>
          <a:xfrm>
            <a:off x="7696200" y="3024595"/>
            <a:ext cx="4305300" cy="1979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Egression State: [In-Progress, Completed]</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Time of Egression Start</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Record Count</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Time of Egression Completion</a:t>
            </a:r>
          </a:p>
          <a:p>
            <a:pPr marL="285750" indent="-285750" algn="just">
              <a:spcBef>
                <a:spcPts val="600"/>
              </a:spcBef>
              <a:spcAft>
                <a:spcPts val="1200"/>
              </a:spcAft>
              <a:buSzPct val="90000"/>
              <a:buFont typeface="Wingdings" panose="05000000000000000000" pitchFamily="2" charset="2"/>
              <a:buChar char="Ø"/>
            </a:pPr>
            <a:endParaRPr lang="en-US" sz="1400" dirty="0">
              <a:solidFill>
                <a:schemeClr val="tx1">
                  <a:lumMod val="65000"/>
                  <a:lumOff val="35000"/>
                </a:schemeClr>
              </a:solidFill>
            </a:endParaRPr>
          </a:p>
        </p:txBody>
      </p:sp>
      <p:sp>
        <p:nvSpPr>
          <p:cNvPr id="11" name="Rectangle 10">
            <a:extLst>
              <a:ext uri="{FF2B5EF4-FFF2-40B4-BE49-F238E27FC236}">
                <a16:creationId xmlns:a16="http://schemas.microsoft.com/office/drawing/2014/main" id="{E86E3569-E240-4F98-8552-1144273EC624}"/>
              </a:ext>
            </a:extLst>
          </p:cNvPr>
          <p:cNvSpPr/>
          <p:nvPr/>
        </p:nvSpPr>
        <p:spPr>
          <a:xfrm>
            <a:off x="3390900" y="3087801"/>
            <a:ext cx="4305300" cy="2246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Courier New" panose="02070309020205020404" pitchFamily="49" charset="0"/>
              <a:buChar char="o"/>
            </a:pPr>
            <a:r>
              <a:rPr lang="en-US" sz="1400" dirty="0">
                <a:solidFill>
                  <a:schemeClr val="tx1">
                    <a:lumMod val="65000"/>
                    <a:lumOff val="35000"/>
                  </a:schemeClr>
                </a:solidFill>
              </a:rPr>
              <a:t>Time of Materialization</a:t>
            </a:r>
          </a:p>
          <a:p>
            <a:pPr marL="285750" indent="-285750" algn="just">
              <a:spcBef>
                <a:spcPts val="600"/>
              </a:spcBef>
              <a:spcAft>
                <a:spcPts val="1200"/>
              </a:spcAft>
              <a:buSzPct val="90000"/>
              <a:buFont typeface="Courier New" panose="02070309020205020404" pitchFamily="49" charset="0"/>
              <a:buChar char="o"/>
            </a:pPr>
            <a:r>
              <a:rPr lang="en-US" sz="1400" dirty="0">
                <a:solidFill>
                  <a:schemeClr val="tx1">
                    <a:lumMod val="65000"/>
                    <a:lumOff val="35000"/>
                  </a:schemeClr>
                </a:solidFill>
              </a:rPr>
              <a:t>List of Materialization Information</a:t>
            </a:r>
          </a:p>
          <a:p>
            <a:pPr marL="762000" lvl="1" indent="-285750" algn="just">
              <a:spcBef>
                <a:spcPts val="600"/>
              </a:spcBef>
              <a:spcAft>
                <a:spcPts val="1200"/>
              </a:spcAft>
              <a:buSzPct val="90000"/>
              <a:buFont typeface="Courier New" panose="02070309020205020404" pitchFamily="49" charset="0"/>
              <a:buChar char="o"/>
            </a:pPr>
            <a:r>
              <a:rPr lang="en-US" sz="1400" i="1" dirty="0">
                <a:solidFill>
                  <a:schemeClr val="tx1">
                    <a:lumMod val="65000"/>
                    <a:lumOff val="35000"/>
                  </a:schemeClr>
                </a:solidFill>
              </a:rPr>
              <a:t>Collection Name, </a:t>
            </a:r>
          </a:p>
          <a:p>
            <a:pPr marL="762000" lvl="1" indent="-285750" algn="just">
              <a:spcBef>
                <a:spcPts val="600"/>
              </a:spcBef>
              <a:spcAft>
                <a:spcPts val="1200"/>
              </a:spcAft>
              <a:buSzPct val="90000"/>
              <a:buFont typeface="Courier New" panose="02070309020205020404" pitchFamily="49" charset="0"/>
              <a:buChar char="o"/>
            </a:pPr>
            <a:r>
              <a:rPr lang="en-US" sz="1400" i="1" dirty="0">
                <a:solidFill>
                  <a:schemeClr val="tx1">
                    <a:lumMod val="65000"/>
                    <a:lumOff val="35000"/>
                  </a:schemeClr>
                </a:solidFill>
              </a:rPr>
              <a:t>Metadata Collection Name, </a:t>
            </a:r>
          </a:p>
          <a:p>
            <a:pPr marL="762000" lvl="1" indent="-285750" algn="just">
              <a:spcBef>
                <a:spcPts val="600"/>
              </a:spcBef>
              <a:spcAft>
                <a:spcPts val="1200"/>
              </a:spcAft>
              <a:buSzPct val="90000"/>
              <a:buFont typeface="Courier New" panose="02070309020205020404" pitchFamily="49" charset="0"/>
              <a:buChar char="o"/>
            </a:pPr>
            <a:r>
              <a:rPr lang="en-US" sz="1400" i="1" dirty="0">
                <a:solidFill>
                  <a:schemeClr val="tx1">
                    <a:lumMod val="65000"/>
                    <a:lumOff val="35000"/>
                  </a:schemeClr>
                </a:solidFill>
              </a:rPr>
              <a:t>Collection Version</a:t>
            </a:r>
          </a:p>
          <a:p>
            <a:pPr marL="285750" indent="-285750" algn="just">
              <a:spcBef>
                <a:spcPts val="600"/>
              </a:spcBef>
              <a:spcAft>
                <a:spcPts val="1200"/>
              </a:spcAft>
              <a:buSzPct val="90000"/>
              <a:buFont typeface="Courier New" panose="02070309020205020404" pitchFamily="49" charset="0"/>
              <a:buChar char="o"/>
            </a:pPr>
            <a:endParaRPr lang="en-US" sz="1400" dirty="0">
              <a:solidFill>
                <a:schemeClr val="tx1">
                  <a:lumMod val="65000"/>
                  <a:lumOff val="35000"/>
                </a:schemeClr>
              </a:solidFill>
            </a:endParaRPr>
          </a:p>
        </p:txBody>
      </p:sp>
      <p:sp>
        <p:nvSpPr>
          <p:cNvPr id="12" name="Rectangle 11">
            <a:extLst>
              <a:ext uri="{FF2B5EF4-FFF2-40B4-BE49-F238E27FC236}">
                <a16:creationId xmlns:a16="http://schemas.microsoft.com/office/drawing/2014/main" id="{ADF7DF78-0751-46B1-8011-FDC9147452B3}"/>
              </a:ext>
            </a:extLst>
          </p:cNvPr>
          <p:cNvSpPr/>
          <p:nvPr/>
        </p:nvSpPr>
        <p:spPr>
          <a:xfrm>
            <a:off x="304800" y="3087801"/>
            <a:ext cx="3429000" cy="206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Transaction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Interface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Data Source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Interaction Group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Materialization Transaction ID</a:t>
            </a:r>
          </a:p>
          <a:p>
            <a:pPr marL="285750" indent="-285750" algn="just">
              <a:spcBef>
                <a:spcPts val="600"/>
              </a:spcBef>
              <a:spcAft>
                <a:spcPts val="1200"/>
              </a:spcAft>
              <a:buSzPct val="90000"/>
              <a:buFont typeface="Wingdings" panose="05000000000000000000" pitchFamily="2" charset="2"/>
              <a:buChar char="q"/>
            </a:pPr>
            <a:endParaRPr lang="en-US" sz="1400" dirty="0">
              <a:solidFill>
                <a:schemeClr val="tx1">
                  <a:lumMod val="65000"/>
                  <a:lumOff val="35000"/>
                </a:schemeClr>
              </a:solidFill>
            </a:endParaRPr>
          </a:p>
        </p:txBody>
      </p:sp>
      <p:sp>
        <p:nvSpPr>
          <p:cNvPr id="10" name="TextBox 9">
            <a:extLst>
              <a:ext uri="{FF2B5EF4-FFF2-40B4-BE49-F238E27FC236}">
                <a16:creationId xmlns:a16="http://schemas.microsoft.com/office/drawing/2014/main" id="{5E87FBC5-02B9-4609-AE8A-4D437D8A69F9}"/>
              </a:ext>
            </a:extLst>
          </p:cNvPr>
          <p:cNvSpPr txBox="1"/>
          <p:nvPr/>
        </p:nvSpPr>
        <p:spPr>
          <a:xfrm>
            <a:off x="-5864" y="931666"/>
            <a:ext cx="12192000" cy="677108"/>
          </a:xfrm>
          <a:prstGeom prst="rect">
            <a:avLst/>
          </a:prstGeom>
          <a:solidFill>
            <a:schemeClr val="bg1">
              <a:lumMod val="95000"/>
            </a:schemeClr>
          </a:solidFill>
        </p:spPr>
        <p:txBody>
          <a:bodyPr wrap="square" lIns="365760" tIns="182880" rIns="365760" bIns="182880" rtlCol="0">
            <a:spAutoFit/>
          </a:bodyPr>
          <a:lstStyle/>
          <a:p>
            <a:pPr algn="just"/>
            <a:r>
              <a:rPr lang="it-IT" sz="2000" b="1" i="1" dirty="0">
                <a:solidFill>
                  <a:srgbClr val="002060"/>
                </a:solidFill>
                <a:latin typeface="+mn-lt"/>
              </a:rPr>
              <a:t>Data Pipeline Egression State Management</a:t>
            </a:r>
            <a:endParaRPr lang="en-US" sz="2000" b="1" i="1" dirty="0">
              <a:solidFill>
                <a:srgbClr val="002060"/>
              </a:solidFill>
              <a:latin typeface="+mn-lt"/>
            </a:endParaRPr>
          </a:p>
        </p:txBody>
      </p:sp>
    </p:spTree>
    <p:extLst>
      <p:ext uri="{BB962C8B-B14F-4D97-AF65-F5344CB8AC3E}">
        <p14:creationId xmlns:p14="http://schemas.microsoft.com/office/powerpoint/2010/main" val="114953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11561"/>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it-IT" altLang="en-US" sz="2800" dirty="0"/>
              <a:t>5.0 Egression</a:t>
            </a:r>
            <a:r>
              <a:rPr lang="it-IT" altLang="en-US" sz="2800" b="1" dirty="0">
                <a:solidFill>
                  <a:schemeClr val="bg1"/>
                </a:solidFill>
              </a:rPr>
              <a:t> Service &amp; Egression Data Store Context</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0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Egression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304800" y="1600200"/>
            <a:ext cx="11125200" cy="487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sz="1400" b="1" dirty="0">
                <a:solidFill>
                  <a:schemeClr val="tx1">
                    <a:lumMod val="65000"/>
                    <a:lumOff val="35000"/>
                  </a:schemeClr>
                </a:solidFill>
              </a:rPr>
              <a:t>S3 Bucket</a:t>
            </a:r>
            <a:r>
              <a:rPr lang="en-US" sz="1400" dirty="0">
                <a:solidFill>
                  <a:schemeClr val="tx1">
                    <a:lumMod val="65000"/>
                    <a:lumOff val="35000"/>
                  </a:schemeClr>
                </a:solidFill>
              </a:rPr>
              <a:t>: </a:t>
            </a:r>
          </a:p>
          <a:p>
            <a:pPr algn="just">
              <a:spcBef>
                <a:spcPts val="600"/>
              </a:spcBef>
              <a:spcAft>
                <a:spcPts val="1200"/>
              </a:spcAft>
              <a:buSzPct val="90000"/>
            </a:pPr>
            <a:r>
              <a:rPr lang="en-US" sz="1200" dirty="0">
                <a:solidFill>
                  <a:schemeClr val="tx1">
                    <a:lumMod val="65000"/>
                    <a:lumOff val="35000"/>
                  </a:schemeClr>
                </a:solidFill>
              </a:rPr>
              <a:t>Allocate S3 bucket as per TFS corporate policy.</a:t>
            </a:r>
          </a:p>
          <a:p>
            <a:pPr algn="just">
              <a:spcBef>
                <a:spcPts val="600"/>
              </a:spcBef>
              <a:spcAft>
                <a:spcPts val="1200"/>
              </a:spcAft>
              <a:buSzPct val="90000"/>
            </a:pPr>
            <a:r>
              <a:rPr lang="en-US" sz="1200" dirty="0">
                <a:solidFill>
                  <a:schemeClr val="tx1">
                    <a:lumMod val="65000"/>
                    <a:lumOff val="35000"/>
                  </a:schemeClr>
                </a:solidFill>
              </a:rPr>
              <a:t>Bucket name must be DNS friendly and unique across the AWS S3 space. E.g. ToyotaTFSRawStore</a:t>
            </a:r>
          </a:p>
          <a:p>
            <a:pPr algn="just">
              <a:spcBef>
                <a:spcPts val="600"/>
              </a:spcBef>
              <a:spcAft>
                <a:spcPts val="1200"/>
              </a:spcAft>
              <a:buSzPct val="90000"/>
            </a:pPr>
            <a:r>
              <a:rPr lang="en-US" sz="1200" dirty="0">
                <a:solidFill>
                  <a:schemeClr val="tx1">
                    <a:lumMod val="65000"/>
                    <a:lumOff val="35000"/>
                  </a:schemeClr>
                </a:solidFill>
              </a:rPr>
              <a:t>Bucket must be encrypted by default and the encryption key managed in AWS KMS.</a:t>
            </a:r>
          </a:p>
          <a:p>
            <a:pPr algn="just">
              <a:spcBef>
                <a:spcPts val="600"/>
              </a:spcBef>
              <a:spcAft>
                <a:spcPts val="1200"/>
              </a:spcAft>
              <a:buSzPct val="90000"/>
            </a:pPr>
            <a:r>
              <a:rPr lang="en-US" sz="1400" b="1" dirty="0">
                <a:solidFill>
                  <a:schemeClr val="tx1">
                    <a:lumMod val="65000"/>
                    <a:lumOff val="35000"/>
                  </a:schemeClr>
                </a:solidFill>
              </a:rPr>
              <a:t>Object Keys: </a:t>
            </a:r>
          </a:p>
          <a:p>
            <a:pPr algn="just">
              <a:spcBef>
                <a:spcPts val="600"/>
              </a:spcBef>
              <a:spcAft>
                <a:spcPts val="1200"/>
              </a:spcAft>
              <a:buSzPct val="90000"/>
            </a:pPr>
            <a:r>
              <a:rPr lang="en-US" sz="1200" b="1" dirty="0">
                <a:solidFill>
                  <a:schemeClr val="tx1">
                    <a:lumMod val="65000"/>
                    <a:lumOff val="35000"/>
                  </a:schemeClr>
                </a:solidFill>
              </a:rPr>
              <a:t>/egressionStore/</a:t>
            </a:r>
            <a:r>
              <a:rPr lang="en-US" sz="1200" dirty="0">
                <a:solidFill>
                  <a:schemeClr val="tx1">
                    <a:lumMod val="65000"/>
                    <a:lumOff val="35000"/>
                  </a:schemeClr>
                </a:solidFill>
              </a:rPr>
              <a:t>{Interface ID}/{Transaction ID}</a:t>
            </a:r>
          </a:p>
          <a:p>
            <a:pPr algn="just">
              <a:spcBef>
                <a:spcPts val="600"/>
              </a:spcBef>
              <a:spcAft>
                <a:spcPts val="1200"/>
              </a:spcAft>
              <a:buSzPct val="90000"/>
            </a:pPr>
            <a:r>
              <a:rPr lang="en-US" sz="1400" b="1" dirty="0">
                <a:solidFill>
                  <a:schemeClr val="tx1">
                    <a:lumMod val="65000"/>
                    <a:lumOff val="35000"/>
                  </a:schemeClr>
                </a:solidFill>
              </a:rPr>
              <a:t>User Defined Object Meta Data: </a:t>
            </a:r>
          </a:p>
          <a:p>
            <a:pPr algn="just">
              <a:spcBef>
                <a:spcPts val="600"/>
              </a:spcBef>
              <a:spcAft>
                <a:spcPts val="1200"/>
              </a:spcAft>
              <a:buSzPct val="90000"/>
            </a:pPr>
            <a:r>
              <a:rPr lang="en-US" sz="1200" dirty="0">
                <a:solidFill>
                  <a:schemeClr val="tx1">
                    <a:lumMod val="65000"/>
                    <a:lumOff val="35000"/>
                  </a:schemeClr>
                </a:solidFill>
              </a:rPr>
              <a:t>Transaction ID, Data Sink ID, Interaction Group ID, Interface ID, Time Of Materialization, Materialization Transaction ID</a:t>
            </a:r>
          </a:p>
          <a:p>
            <a:pPr algn="just">
              <a:spcBef>
                <a:spcPts val="600"/>
              </a:spcBef>
              <a:spcAft>
                <a:spcPts val="1200"/>
              </a:spcAft>
              <a:buSzPct val="90000"/>
            </a:pPr>
            <a:r>
              <a:rPr lang="en-US" sz="1200" dirty="0">
                <a:solidFill>
                  <a:schemeClr val="tx1">
                    <a:lumMod val="65000"/>
                    <a:lumOff val="35000"/>
                  </a:schemeClr>
                </a:solidFill>
              </a:rPr>
              <a:t>Total Record Count</a:t>
            </a:r>
          </a:p>
          <a:p>
            <a:pPr algn="just">
              <a:spcBef>
                <a:spcPts val="600"/>
              </a:spcBef>
              <a:spcAft>
                <a:spcPts val="1200"/>
              </a:spcAft>
              <a:buSzPct val="90000"/>
            </a:pPr>
            <a:r>
              <a:rPr lang="en-US" sz="1200" dirty="0">
                <a:solidFill>
                  <a:schemeClr val="tx1">
                    <a:lumMod val="65000"/>
                    <a:lumOff val="35000"/>
                  </a:schemeClr>
                </a:solidFill>
              </a:rPr>
              <a:t>Time of Egression Start – Indicates the date and time of start of egression.</a:t>
            </a:r>
          </a:p>
          <a:p>
            <a:pPr algn="just">
              <a:spcBef>
                <a:spcPts val="600"/>
              </a:spcBef>
              <a:spcAft>
                <a:spcPts val="1200"/>
              </a:spcAft>
              <a:buSzPct val="90000"/>
            </a:pPr>
            <a:r>
              <a:rPr lang="en-US" sz="1200" dirty="0">
                <a:solidFill>
                  <a:schemeClr val="tx1">
                    <a:lumMod val="65000"/>
                    <a:lumOff val="35000"/>
                  </a:schemeClr>
                </a:solidFill>
              </a:rPr>
              <a:t>Time of Egression End – Indicates the date and time of completion of egression.</a:t>
            </a:r>
          </a:p>
        </p:txBody>
      </p:sp>
      <p:sp>
        <p:nvSpPr>
          <p:cNvPr id="5" name="TextBox 4">
            <a:extLst>
              <a:ext uri="{FF2B5EF4-FFF2-40B4-BE49-F238E27FC236}">
                <a16:creationId xmlns:a16="http://schemas.microsoft.com/office/drawing/2014/main" id="{AA48077B-AC9A-404D-855C-6EEB2F909966}"/>
              </a:ext>
            </a:extLst>
          </p:cNvPr>
          <p:cNvSpPr txBox="1"/>
          <p:nvPr/>
        </p:nvSpPr>
        <p:spPr>
          <a:xfrm>
            <a:off x="0" y="816114"/>
            <a:ext cx="12192000" cy="677108"/>
          </a:xfrm>
          <a:prstGeom prst="rect">
            <a:avLst/>
          </a:prstGeom>
          <a:solidFill>
            <a:schemeClr val="bg1">
              <a:lumMod val="95000"/>
            </a:schemeClr>
          </a:solidFill>
        </p:spPr>
        <p:txBody>
          <a:bodyPr wrap="square" lIns="365760" tIns="182880" rIns="365760" bIns="182880" rtlCol="0">
            <a:spAutoFit/>
          </a:bodyPr>
          <a:lstStyle/>
          <a:p>
            <a:pPr algn="just"/>
            <a:r>
              <a:rPr lang="en-US" sz="2000" b="1" i="1" dirty="0">
                <a:solidFill>
                  <a:srgbClr val="002060"/>
                </a:solidFill>
                <a:latin typeface="+mn-lt"/>
              </a:rPr>
              <a:t>Egression Data Store</a:t>
            </a:r>
          </a:p>
        </p:txBody>
      </p:sp>
    </p:spTree>
    <p:extLst>
      <p:ext uri="{BB962C8B-B14F-4D97-AF65-F5344CB8AC3E}">
        <p14:creationId xmlns:p14="http://schemas.microsoft.com/office/powerpoint/2010/main" val="353858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Context: </a:t>
            </a:r>
            <a:r>
              <a:rPr lang="en-US" dirty="0">
                <a:solidFill>
                  <a:schemeClr val="tx1">
                    <a:lumMod val="50000"/>
                    <a:lumOff val="50000"/>
                  </a:schemeClr>
                </a:solidFill>
              </a:rPr>
              <a:t>Information Elements</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2811430683"/>
              </p:ext>
            </p:extLst>
          </p:nvPr>
        </p:nvGraphicFramePr>
        <p:xfrm>
          <a:off x="503487" y="838200"/>
          <a:ext cx="11255618" cy="5684520"/>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225966">
                <a:tc gridSpan="2">
                  <a:txBody>
                    <a:bodyPr/>
                    <a:lstStyle/>
                    <a:p>
                      <a:pPr algn="ctr"/>
                      <a:r>
                        <a:rPr lang="en-US" sz="1800" b="1" dirty="0">
                          <a:solidFill>
                            <a:schemeClr val="bg1"/>
                          </a:solidFill>
                        </a:rPr>
                        <a:t>Common Context</a:t>
                      </a:r>
                    </a:p>
                    <a:p>
                      <a:pPr algn="ctr"/>
                      <a:r>
                        <a:rPr lang="en-US" sz="1200" b="1" dirty="0">
                          <a:solidFill>
                            <a:schemeClr val="bg1"/>
                          </a:solidFill>
                        </a:rPr>
                        <a:t>Per Transaction Scope Within Egression Pipeline Stage</a:t>
                      </a:r>
                    </a:p>
                    <a:p>
                      <a:pPr algn="r" fontAlgn="ctr"/>
                      <a:endParaRPr kumimoji="0" lang="en-US" sz="1600" b="1" i="0" u="none" strike="noStrike" kern="1200" cap="none" spc="0" normalizeH="0" baseline="0" dirty="0">
                        <a:ln>
                          <a:noFill/>
                        </a:ln>
                        <a:solidFill>
                          <a:schemeClr val="bg1"/>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811424017"/>
                  </a:ext>
                </a:extLst>
              </a:tr>
              <a:tr h="22596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Context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Schema Identifying the egression context object. This should identify the </a:t>
                      </a:r>
                      <a:r>
                        <a:rPr lang="en-US" sz="1400" b="1" i="0" u="none" strike="noStrike" kern="1200" dirty="0">
                          <a:solidFill>
                            <a:schemeClr val="tx2">
                              <a:lumMod val="60000"/>
                              <a:lumOff val="40000"/>
                            </a:schemeClr>
                          </a:solidFill>
                          <a:effectLst/>
                          <a:latin typeface="+mn-lt"/>
                          <a:ea typeface="+mn-ea"/>
                          <a:cs typeface="+mn-cs"/>
                        </a:rPr>
                        <a:t>schema name and version of the Egression Context.</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Pipeline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Unique ID assigned to identify the Egression Pipeline and Egression Logic for the respective outbound Interface ID and Data Sink ID.</a:t>
                      </a:r>
                    </a:p>
                    <a:p>
                      <a:pPr marL="0" algn="l" defTabSz="957870" rtl="0" eaLnBrk="1" fontAlgn="ctr" latinLnBrk="0" hangingPunct="1"/>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Stage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Egression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transaction identifier (UUID), identifying an instance of Egression. The start of a transaction is specific to a egression service driven by the dependent control events from a harmonization pipeline flowing into the egression pipeline. This is triggered by the START_MATERIALIZATION control event with a new Transaction ID.</a:t>
                      </a:r>
                      <a:endParaRPr lang="en-US" sz="1400" b="1" i="0" u="none" strike="noStrike" kern="1200" dirty="0">
                        <a:solidFill>
                          <a:schemeClr val="tx2">
                            <a:lumMod val="60000"/>
                            <a:lumOff val="40000"/>
                          </a:schemeClr>
                        </a:solidFill>
                        <a:effectLst/>
                        <a:latin typeface="+mn-lt"/>
                        <a:ea typeface="+mn-ea"/>
                        <a:cs typeface="+mn-cs"/>
                      </a:endParaRPr>
                    </a:p>
                    <a:p>
                      <a:pPr marL="0" marR="0" lvl="0" indent="0" algn="l" defTabSz="957870" rtl="0" eaLnBrk="1" fontAlgn="ctr" latinLnBrk="0" hangingPunct="1">
                        <a:lnSpc>
                          <a:spcPct val="100000"/>
                        </a:lnSpc>
                        <a:spcBef>
                          <a:spcPts val="0"/>
                        </a:spcBef>
                        <a:spcAft>
                          <a:spcPts val="0"/>
                        </a:spcAft>
                        <a:buClrTx/>
                        <a:buSzTx/>
                        <a:buFontTx/>
                        <a:buNone/>
                        <a:tabLst/>
                        <a:defRPr/>
                      </a:pPr>
                      <a:endParaRPr lang="en-US" sz="1400" b="1" i="0" u="none" strike="noStrike" kern="1200" dirty="0">
                        <a:solidFill>
                          <a:schemeClr val="tx2">
                            <a:lumMod val="60000"/>
                            <a:lumOff val="40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180942886"/>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Start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Start of the egression transaction identified by the above Transaction ID.</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672553981"/>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End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End of the egression transaction identified by the above Transaction ID. </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222907687"/>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Event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START_EGRESSION &amp; END_EGRESSION – Identifies a control event indicating the beginning or end of egression service instance.</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ERROR_EGRESSION – Indicates error in egression processing and indicates discard of the egression data objects.</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Note: Egression service being the last stage the above events may not have downstream processing consumers, these events can be consumed by provenance, audit and logging services.</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442281"/>
                  </a:ext>
                </a:extLst>
              </a:tr>
            </a:tbl>
          </a:graphicData>
        </a:graphic>
      </p:graphicFrame>
    </p:spTree>
    <p:extLst>
      <p:ext uri="{BB962C8B-B14F-4D97-AF65-F5344CB8AC3E}">
        <p14:creationId xmlns:p14="http://schemas.microsoft.com/office/powerpoint/2010/main" val="641360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Context: </a:t>
            </a:r>
            <a:r>
              <a:rPr lang="en-US" dirty="0">
                <a:solidFill>
                  <a:schemeClr val="tx1">
                    <a:lumMod val="50000"/>
                    <a:lumOff val="50000"/>
                  </a:schemeClr>
                </a:solidFill>
              </a:rPr>
              <a:t>Information Elements</a:t>
            </a:r>
          </a:p>
        </p:txBody>
      </p:sp>
      <p:graphicFrame>
        <p:nvGraphicFramePr>
          <p:cNvPr id="17" name="Table 16">
            <a:extLst>
              <a:ext uri="{FF2B5EF4-FFF2-40B4-BE49-F238E27FC236}">
                <a16:creationId xmlns:a16="http://schemas.microsoft.com/office/drawing/2014/main" id="{32A159C8-990C-4A33-89DC-9145FA086FB6}"/>
              </a:ext>
            </a:extLst>
          </p:cNvPr>
          <p:cNvGraphicFramePr>
            <a:graphicFrameLocks noGrp="1"/>
          </p:cNvGraphicFramePr>
          <p:nvPr>
            <p:extLst>
              <p:ext uri="{D42A27DB-BD31-4B8C-83A1-F6EECF244321}">
                <p14:modId xmlns:p14="http://schemas.microsoft.com/office/powerpoint/2010/main" val="3783490978"/>
              </p:ext>
            </p:extLst>
          </p:nvPr>
        </p:nvGraphicFramePr>
        <p:xfrm>
          <a:off x="520215" y="914400"/>
          <a:ext cx="11233635" cy="4195986"/>
        </p:xfrm>
        <a:graphic>
          <a:graphicData uri="http://schemas.openxmlformats.org/drawingml/2006/table">
            <a:tbl>
              <a:tblPr/>
              <a:tblGrid>
                <a:gridCol w="1079986">
                  <a:extLst>
                    <a:ext uri="{9D8B030D-6E8A-4147-A177-3AD203B41FA5}">
                      <a16:colId xmlns:a16="http://schemas.microsoft.com/office/drawing/2014/main" val="4175140713"/>
                    </a:ext>
                  </a:extLst>
                </a:gridCol>
                <a:gridCol w="2710668">
                  <a:extLst>
                    <a:ext uri="{9D8B030D-6E8A-4147-A177-3AD203B41FA5}">
                      <a16:colId xmlns:a16="http://schemas.microsoft.com/office/drawing/2014/main" val="2126762606"/>
                    </a:ext>
                  </a:extLst>
                </a:gridCol>
                <a:gridCol w="7442981">
                  <a:extLst>
                    <a:ext uri="{9D8B030D-6E8A-4147-A177-3AD203B41FA5}">
                      <a16:colId xmlns:a16="http://schemas.microsoft.com/office/drawing/2014/main" val="2995433144"/>
                    </a:ext>
                  </a:extLst>
                </a:gridCol>
              </a:tblGrid>
              <a:tr h="683166">
                <a:tc gridSpan="3">
                  <a:txBody>
                    <a:bodyPr/>
                    <a:lstStyle/>
                    <a:p>
                      <a:pPr algn="ctr"/>
                      <a:r>
                        <a:rPr lang="en-US" sz="1800" b="1" dirty="0">
                          <a:solidFill>
                            <a:schemeClr val="bg1"/>
                          </a:solidFill>
                        </a:rPr>
                        <a:t>Stage Specific Common Context</a:t>
                      </a:r>
                    </a:p>
                    <a:p>
                      <a:pPr algn="ctr"/>
                      <a:r>
                        <a:rPr lang="en-US" sz="1200" b="1" dirty="0">
                          <a:solidFill>
                            <a:schemeClr val="bg1"/>
                          </a:solidFill>
                        </a:rPr>
                        <a:t>Per Transaction Scope Within Egression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991658"/>
                  </a:ext>
                </a:extLst>
              </a:tr>
              <a:tr h="225966">
                <a:tc rowSpan="5">
                  <a:txBody>
                    <a:bodyPr/>
                    <a:lstStyle/>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Egression Common </a:t>
                      </a:r>
                    </a:p>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Attributes</a:t>
                      </a: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Interface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7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Egression is specific to the Interface ID and the corresponding Data Sink ID. This represents the interface name and version for which the materialized data is formatted, packaged and notified.</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225966">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Sink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7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Egression is specific to the Interface ID and the corresponding Data Sink ID. This represents the data sink application name and version for which the materialized data is formatted, packaged and notified for the above Interface ID.</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375473893"/>
                  </a:ext>
                </a:extLst>
              </a:tr>
              <a:tr h="225966">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Time of Materialization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7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Time data set for this instance for which materialization has been done. This value is taken from the  “Transaction End Time” in materialization context.</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31057408"/>
                  </a:ext>
                </a:extLst>
              </a:tr>
              <a:tr h="225966">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Delivery Interaction Group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7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identifier representing a set of interactions for a given instance of an interface group representing the materialization data together as a single unit of integrity. This value is taken from the same attribute in the materialization context.</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286371624"/>
                  </a:ext>
                </a:extLst>
              </a:tr>
              <a:tr h="225966">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List of Materialization Information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(Optional Attribute) Materialization Collection Name, Materialization Metadata Collection Name &amp; Materialization Collection Version.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637416"/>
                  </a:ext>
                </a:extLst>
              </a:tr>
            </a:tbl>
          </a:graphicData>
        </a:graphic>
      </p:graphicFrame>
    </p:spTree>
    <p:extLst>
      <p:ext uri="{BB962C8B-B14F-4D97-AF65-F5344CB8AC3E}">
        <p14:creationId xmlns:p14="http://schemas.microsoft.com/office/powerpoint/2010/main" val="1883191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Context: </a:t>
            </a:r>
            <a:r>
              <a:rPr lang="en-US" dirty="0">
                <a:solidFill>
                  <a:schemeClr val="tx1">
                    <a:lumMod val="50000"/>
                    <a:lumOff val="50000"/>
                  </a:schemeClr>
                </a:solidFill>
              </a:rPr>
              <a:t>Information Elements</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2435664787"/>
              </p:ext>
            </p:extLst>
          </p:nvPr>
        </p:nvGraphicFramePr>
        <p:xfrm>
          <a:off x="465259" y="1381854"/>
          <a:ext cx="11255618" cy="2593481"/>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617220">
                <a:tc gridSpan="2">
                  <a:txBody>
                    <a:bodyPr/>
                    <a:lstStyle/>
                    <a:p>
                      <a:pPr algn="ctr"/>
                      <a:r>
                        <a:rPr lang="en-US" sz="1800" b="1" dirty="0">
                          <a:solidFill>
                            <a:schemeClr val="bg1"/>
                          </a:solidFill>
                        </a:rPr>
                        <a:t>Record Context</a:t>
                      </a:r>
                    </a:p>
                    <a:p>
                      <a:pPr algn="ctr"/>
                      <a:r>
                        <a:rPr lang="en-US" sz="1200" b="1" dirty="0">
                          <a:solidFill>
                            <a:schemeClr val="bg1"/>
                          </a:solidFill>
                        </a:rPr>
                        <a:t>Per Transaction Scope Within Egression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913873987"/>
                  </a:ext>
                </a:extLst>
              </a:tr>
              <a:tr h="22596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Object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None.</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Current Record Number</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None.</a:t>
                      </a:r>
                    </a:p>
                    <a:p>
                      <a:pPr marL="0" algn="l" defTabSz="957870" rtl="0" eaLnBrk="1" fontAlgn="ctr" latinLnBrk="0" hangingPunct="1"/>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None.</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Schema identifying the data object or content for the given interface in native format. This should represent the schema name and version.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358267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Context: </a:t>
            </a:r>
            <a:r>
              <a:rPr lang="en-US" dirty="0">
                <a:solidFill>
                  <a:schemeClr val="tx1">
                    <a:lumMod val="50000"/>
                    <a:lumOff val="50000"/>
                  </a:schemeClr>
                </a:solidFill>
              </a:rPr>
              <a:t>Information Elements</a:t>
            </a:r>
          </a:p>
        </p:txBody>
      </p:sp>
      <p:graphicFrame>
        <p:nvGraphicFramePr>
          <p:cNvPr id="8" name="Table 7">
            <a:extLst>
              <a:ext uri="{FF2B5EF4-FFF2-40B4-BE49-F238E27FC236}">
                <a16:creationId xmlns:a16="http://schemas.microsoft.com/office/drawing/2014/main" id="{C7AA0B8B-36DE-457F-9F71-04D7EE8E8DF1}"/>
              </a:ext>
            </a:extLst>
          </p:cNvPr>
          <p:cNvGraphicFramePr>
            <a:graphicFrameLocks noGrp="1"/>
          </p:cNvGraphicFramePr>
          <p:nvPr>
            <p:extLst>
              <p:ext uri="{D42A27DB-BD31-4B8C-83A1-F6EECF244321}">
                <p14:modId xmlns:p14="http://schemas.microsoft.com/office/powerpoint/2010/main" val="3488813450"/>
              </p:ext>
            </p:extLst>
          </p:nvPr>
        </p:nvGraphicFramePr>
        <p:xfrm>
          <a:off x="520214" y="1447800"/>
          <a:ext cx="11233636" cy="1356360"/>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225966">
                <a:tc gridSpan="2">
                  <a:txBody>
                    <a:bodyPr/>
                    <a:lstStyle/>
                    <a:p>
                      <a:pPr algn="ctr"/>
                      <a:r>
                        <a:rPr lang="en-US" sz="1800" b="1" dirty="0">
                          <a:solidFill>
                            <a:schemeClr val="bg1"/>
                          </a:solidFill>
                        </a:rPr>
                        <a:t>Contributing Contexts</a:t>
                      </a:r>
                    </a:p>
                    <a:p>
                      <a:pPr algn="ctr"/>
                      <a:r>
                        <a:rPr lang="en-US" sz="1200" b="1" dirty="0">
                          <a:solidFill>
                            <a:schemeClr val="bg1"/>
                          </a:solidFill>
                        </a:rPr>
                        <a:t>Per Transaction Scope Within Egression Pipeline Stage</a:t>
                      </a:r>
                    </a:p>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826459490"/>
                  </a:ext>
                </a:extLst>
              </a:tr>
              <a:tr h="22596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Contributed Context List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Materialization transaction context that has contributed for egression to data sink represented by Interface ID and Data Sink ID.</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208057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1.0 Egression Service Overview</a:t>
            </a:r>
            <a:endParaRPr lang="en-US" altLang="en-US" sz="20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0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16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32</a:t>
            </a:fld>
            <a:endParaRPr lang="en-US" altLang="en-US" dirty="0"/>
          </a:p>
        </p:txBody>
      </p:sp>
    </p:spTree>
    <p:extLst>
      <p:ext uri="{BB962C8B-B14F-4D97-AF65-F5344CB8AC3E}">
        <p14:creationId xmlns:p14="http://schemas.microsoft.com/office/powerpoint/2010/main" val="2834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Overview</a:t>
            </a:r>
            <a:r>
              <a:rPr lang="en-US" dirty="0">
                <a:solidFill>
                  <a:schemeClr val="tx1">
                    <a:lumMod val="75000"/>
                    <a:lumOff val="25000"/>
                  </a:schemeClr>
                </a:solidFill>
              </a:rPr>
              <a:t> </a:t>
            </a:r>
            <a:endParaRPr lang="en-US" dirty="0">
              <a:solidFill>
                <a:schemeClr val="tx1">
                  <a:lumMod val="50000"/>
                  <a:lumOff val="50000"/>
                </a:schemeClr>
              </a:solidFill>
            </a:endParaRPr>
          </a:p>
        </p:txBody>
      </p:sp>
      <p:sp>
        <p:nvSpPr>
          <p:cNvPr id="8" name="Rectangle 7">
            <a:extLst>
              <a:ext uri="{FF2B5EF4-FFF2-40B4-BE49-F238E27FC236}">
                <a16:creationId xmlns:a16="http://schemas.microsoft.com/office/drawing/2014/main" id="{85AE48AE-9517-644A-8F8B-97693A36B0B4}"/>
              </a:ext>
            </a:extLst>
          </p:cNvPr>
          <p:cNvSpPr/>
          <p:nvPr/>
        </p:nvSpPr>
        <p:spPr>
          <a:xfrm>
            <a:off x="304800" y="990600"/>
            <a:ext cx="11201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dirty="0">
                <a:solidFill>
                  <a:schemeClr val="tx1">
                    <a:lumMod val="65000"/>
                    <a:lumOff val="35000"/>
                  </a:schemeClr>
                </a:solidFill>
              </a:rPr>
              <a:t>Provides an on-demand service for querying materialized event records as well as retrieving materialized batch records by any data consumer through any of its interfaces. </a:t>
            </a:r>
          </a:p>
          <a:p>
            <a:pPr algn="just">
              <a:spcBef>
                <a:spcPts val="600"/>
              </a:spcBef>
              <a:spcAft>
                <a:spcPts val="1200"/>
              </a:spcAft>
              <a:buSzPct val="90000"/>
            </a:pPr>
            <a:r>
              <a:rPr lang="en-US" dirty="0">
                <a:solidFill>
                  <a:schemeClr val="tx1">
                    <a:lumMod val="65000"/>
                    <a:lumOff val="35000"/>
                  </a:schemeClr>
                </a:solidFill>
              </a:rPr>
              <a:t>Materialized data is first standardized into consumer specific data format, then notification is sent to consumers and finally data is egressed on-demand. </a:t>
            </a:r>
          </a:p>
          <a:p>
            <a:pPr algn="just">
              <a:spcBef>
                <a:spcPts val="600"/>
              </a:spcBef>
              <a:spcAft>
                <a:spcPts val="1200"/>
              </a:spcAft>
              <a:buSzPct val="90000"/>
            </a:pPr>
            <a:r>
              <a:rPr lang="en-US" dirty="0">
                <a:solidFill>
                  <a:schemeClr val="tx1">
                    <a:lumMod val="65000"/>
                    <a:lumOff val="35000"/>
                  </a:schemeClr>
                </a:solidFill>
              </a:rPr>
              <a:t>All egression interactions are recorded for auditing purposes.</a:t>
            </a:r>
          </a:p>
          <a:p>
            <a:pPr algn="just">
              <a:spcBef>
                <a:spcPts val="600"/>
              </a:spcBef>
              <a:spcAft>
                <a:spcPts val="1200"/>
              </a:spcAft>
              <a:buSzPct val="90000"/>
            </a:pPr>
            <a:r>
              <a:rPr lang="en-US" dirty="0">
                <a:solidFill>
                  <a:schemeClr val="tx1">
                    <a:lumMod val="65000"/>
                    <a:lumOff val="35000"/>
                  </a:schemeClr>
                </a:solidFill>
              </a:rPr>
              <a:t>Every egression data instance is associated with the materialized data set Transaction ID, Time of Materialization and the egression Transaction ID.</a:t>
            </a:r>
          </a:p>
          <a:p>
            <a:pPr algn="just">
              <a:spcBef>
                <a:spcPts val="600"/>
              </a:spcBef>
              <a:spcAft>
                <a:spcPts val="1200"/>
              </a:spcAft>
              <a:buSzPct val="90000"/>
            </a:pPr>
            <a:r>
              <a:rPr lang="en-US" dirty="0">
                <a:solidFill>
                  <a:schemeClr val="tx1">
                    <a:lumMod val="65000"/>
                    <a:lumOff val="35000"/>
                  </a:schemeClr>
                </a:solidFill>
              </a:rPr>
              <a:t>Checksum is computed and provided for all egression data for integrity checks.</a:t>
            </a:r>
          </a:p>
        </p:txBody>
      </p:sp>
    </p:spTree>
    <p:extLst>
      <p:ext uri="{BB962C8B-B14F-4D97-AF65-F5344CB8AC3E}">
        <p14:creationId xmlns:p14="http://schemas.microsoft.com/office/powerpoint/2010/main" val="115281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EC077A28-C398-4B1F-92F6-CF29C1B9C3D0}"/>
              </a:ext>
            </a:extLst>
          </p:cNvPr>
          <p:cNvSpPr/>
          <p:nvPr/>
        </p:nvSpPr>
        <p:spPr>
          <a:xfrm>
            <a:off x="523189" y="1503398"/>
            <a:ext cx="5305477" cy="3240205"/>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 name="Title 1">
            <a:extLst>
              <a:ext uri="{FF2B5EF4-FFF2-40B4-BE49-F238E27FC236}">
                <a16:creationId xmlns:a16="http://schemas.microsoft.com/office/drawing/2014/main" id="{EF7F5224-B30B-4971-B8BE-84C74171F797}"/>
              </a:ext>
            </a:extLst>
          </p:cNvPr>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Overview</a:t>
            </a:r>
          </a:p>
        </p:txBody>
      </p:sp>
      <p:sp>
        <p:nvSpPr>
          <p:cNvPr id="4" name="Slide Number Placeholder 3">
            <a:extLst>
              <a:ext uri="{FF2B5EF4-FFF2-40B4-BE49-F238E27FC236}">
                <a16:creationId xmlns:a16="http://schemas.microsoft.com/office/drawing/2014/main" id="{C8FBA79F-7356-41DF-B708-6D5A529A4FA8}"/>
              </a:ext>
            </a:extLst>
          </p:cNvPr>
          <p:cNvSpPr>
            <a:spLocks noGrp="1"/>
          </p:cNvSpPr>
          <p:nvPr>
            <p:ph type="sldNum" sz="quarter" idx="4"/>
          </p:nvPr>
        </p:nvSpPr>
        <p:spPr/>
        <p:txBody>
          <a:bodyPr/>
          <a:lstStyle/>
          <a:p>
            <a:fld id="{EF8F64E1-8DCB-A44D-B480-8EAB705BC498}" type="slidenum">
              <a:rPr lang="en-US" altLang="en-US" smtClean="0"/>
              <a:pPr/>
              <a:t>5</a:t>
            </a:fld>
            <a:endParaRPr lang="en-US" altLang="en-US" dirty="0"/>
          </a:p>
        </p:txBody>
      </p:sp>
      <p:sp>
        <p:nvSpPr>
          <p:cNvPr id="34" name="TextBox 33">
            <a:extLst>
              <a:ext uri="{FF2B5EF4-FFF2-40B4-BE49-F238E27FC236}">
                <a16:creationId xmlns:a16="http://schemas.microsoft.com/office/drawing/2014/main" id="{7270D91F-A328-457F-8C0D-76EF492B3AC3}"/>
              </a:ext>
            </a:extLst>
          </p:cNvPr>
          <p:cNvSpPr txBox="1"/>
          <p:nvPr/>
        </p:nvSpPr>
        <p:spPr>
          <a:xfrm>
            <a:off x="693573" y="1592991"/>
            <a:ext cx="1723485" cy="307777"/>
          </a:xfrm>
          <a:prstGeom prst="rect">
            <a:avLst/>
          </a:prstGeom>
          <a:noFill/>
        </p:spPr>
        <p:txBody>
          <a:bodyPr wrap="none" rtlCol="0">
            <a:spAutoFit/>
          </a:bodyPr>
          <a:lstStyle/>
          <a:p>
            <a:pPr algn="ctr"/>
            <a:r>
              <a:rPr lang="en-US" sz="1400" b="1" dirty="0">
                <a:latin typeface="+mn-lt"/>
              </a:rPr>
              <a:t>Virtual Private Cloud</a:t>
            </a:r>
          </a:p>
        </p:txBody>
      </p:sp>
      <p:sp>
        <p:nvSpPr>
          <p:cNvPr id="35" name="Rectangle 34">
            <a:extLst>
              <a:ext uri="{FF2B5EF4-FFF2-40B4-BE49-F238E27FC236}">
                <a16:creationId xmlns:a16="http://schemas.microsoft.com/office/drawing/2014/main" id="{FFC9DBEB-D24C-420C-9015-063C8BFE6927}"/>
              </a:ext>
            </a:extLst>
          </p:cNvPr>
          <p:cNvSpPr/>
          <p:nvPr/>
        </p:nvSpPr>
        <p:spPr>
          <a:xfrm>
            <a:off x="852076" y="2124403"/>
            <a:ext cx="4738563" cy="2437385"/>
          </a:xfrm>
          <a:prstGeom prst="rect">
            <a:avLst/>
          </a:prstGeom>
          <a:solidFill>
            <a:schemeClr val="bg1">
              <a:lumMod val="75000"/>
              <a:alpha val="5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36" name="TextBox 35">
            <a:extLst>
              <a:ext uri="{FF2B5EF4-FFF2-40B4-BE49-F238E27FC236}">
                <a16:creationId xmlns:a16="http://schemas.microsoft.com/office/drawing/2014/main" id="{B3247DCA-E140-42F0-9714-CE6B2745BD6E}"/>
              </a:ext>
            </a:extLst>
          </p:cNvPr>
          <p:cNvSpPr txBox="1"/>
          <p:nvPr/>
        </p:nvSpPr>
        <p:spPr>
          <a:xfrm>
            <a:off x="2421558" y="4170398"/>
            <a:ext cx="834332" cy="307777"/>
          </a:xfrm>
          <a:prstGeom prst="rect">
            <a:avLst/>
          </a:prstGeom>
          <a:noFill/>
        </p:spPr>
        <p:txBody>
          <a:bodyPr wrap="none" rtlCol="0">
            <a:spAutoFit/>
          </a:bodyPr>
          <a:lstStyle/>
          <a:p>
            <a:pPr algn="ctr"/>
            <a:r>
              <a:rPr lang="en-US" sz="1400" b="1" dirty="0">
                <a:latin typeface="+mn-lt"/>
              </a:rPr>
              <a:t>Platform</a:t>
            </a:r>
          </a:p>
        </p:txBody>
      </p:sp>
      <p:sp>
        <p:nvSpPr>
          <p:cNvPr id="37" name="Rectangle 36">
            <a:extLst>
              <a:ext uri="{FF2B5EF4-FFF2-40B4-BE49-F238E27FC236}">
                <a16:creationId xmlns:a16="http://schemas.microsoft.com/office/drawing/2014/main" id="{850518A0-E5B3-44F4-AC7F-6A4BB4441CC1}"/>
              </a:ext>
            </a:extLst>
          </p:cNvPr>
          <p:cNvSpPr/>
          <p:nvPr/>
        </p:nvSpPr>
        <p:spPr>
          <a:xfrm>
            <a:off x="4817974" y="2764826"/>
            <a:ext cx="829088" cy="1187535"/>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Egression</a:t>
            </a:r>
          </a:p>
          <a:p>
            <a:pPr algn="ctr"/>
            <a:r>
              <a:rPr lang="en-US" sz="900" b="1" dirty="0">
                <a:solidFill>
                  <a:schemeClr val="bg1"/>
                </a:solidFill>
              </a:rPr>
              <a:t>Interface</a:t>
            </a:r>
          </a:p>
        </p:txBody>
      </p:sp>
      <p:sp>
        <p:nvSpPr>
          <p:cNvPr id="39" name="Flowchart: Direct Access Storage 38">
            <a:extLst>
              <a:ext uri="{FF2B5EF4-FFF2-40B4-BE49-F238E27FC236}">
                <a16:creationId xmlns:a16="http://schemas.microsoft.com/office/drawing/2014/main" id="{536F1670-3709-4AD3-87EB-A005CC767D39}"/>
              </a:ext>
            </a:extLst>
          </p:cNvPr>
          <p:cNvSpPr/>
          <p:nvPr/>
        </p:nvSpPr>
        <p:spPr>
          <a:xfrm>
            <a:off x="4856749" y="2362200"/>
            <a:ext cx="799097" cy="281457"/>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900" b="1" dirty="0">
              <a:solidFill>
                <a:schemeClr val="bg1"/>
              </a:solidFill>
            </a:endParaRPr>
          </a:p>
        </p:txBody>
      </p:sp>
      <p:sp>
        <p:nvSpPr>
          <p:cNvPr id="40" name="TextBox 39">
            <a:extLst>
              <a:ext uri="{FF2B5EF4-FFF2-40B4-BE49-F238E27FC236}">
                <a16:creationId xmlns:a16="http://schemas.microsoft.com/office/drawing/2014/main" id="{EF79CD94-70B0-4BEC-AA3E-D22CAA6F0CDA}"/>
              </a:ext>
            </a:extLst>
          </p:cNvPr>
          <p:cNvSpPr txBox="1"/>
          <p:nvPr/>
        </p:nvSpPr>
        <p:spPr>
          <a:xfrm>
            <a:off x="4677221" y="2371941"/>
            <a:ext cx="1032905" cy="230832"/>
          </a:xfrm>
          <a:prstGeom prst="rect">
            <a:avLst/>
          </a:prstGeom>
          <a:noFill/>
        </p:spPr>
        <p:txBody>
          <a:bodyPr wrap="square" rtlCol="0">
            <a:spAutoFit/>
          </a:bodyPr>
          <a:lstStyle/>
          <a:p>
            <a:pPr algn="ctr"/>
            <a:r>
              <a:rPr lang="en-US" sz="900" dirty="0">
                <a:solidFill>
                  <a:schemeClr val="bg2"/>
                </a:solidFill>
              </a:rPr>
              <a:t>Notification</a:t>
            </a:r>
          </a:p>
        </p:txBody>
      </p:sp>
      <p:sp>
        <p:nvSpPr>
          <p:cNvPr id="52" name="Rectangle 51">
            <a:extLst>
              <a:ext uri="{FF2B5EF4-FFF2-40B4-BE49-F238E27FC236}">
                <a16:creationId xmlns:a16="http://schemas.microsoft.com/office/drawing/2014/main" id="{11F91DC2-2BEB-4077-B3FB-A0913EADCEF5}"/>
              </a:ext>
            </a:extLst>
          </p:cNvPr>
          <p:cNvSpPr/>
          <p:nvPr/>
        </p:nvSpPr>
        <p:spPr>
          <a:xfrm>
            <a:off x="1266877" y="2362200"/>
            <a:ext cx="2856917" cy="1595676"/>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dirty="0">
                <a:solidFill>
                  <a:schemeClr val="bg1"/>
                </a:solidFill>
              </a:rPr>
              <a:t>Data Pipeline</a:t>
            </a:r>
          </a:p>
        </p:txBody>
      </p:sp>
      <p:sp>
        <p:nvSpPr>
          <p:cNvPr id="65" name="Rectangle 64">
            <a:extLst>
              <a:ext uri="{FF2B5EF4-FFF2-40B4-BE49-F238E27FC236}">
                <a16:creationId xmlns:a16="http://schemas.microsoft.com/office/drawing/2014/main" id="{00F347E1-2FCD-4EBF-9473-5520D0D7CA3D}"/>
              </a:ext>
            </a:extLst>
          </p:cNvPr>
          <p:cNvSpPr/>
          <p:nvPr/>
        </p:nvSpPr>
        <p:spPr>
          <a:xfrm>
            <a:off x="7183401" y="1526965"/>
            <a:ext cx="4544909" cy="3216638"/>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79" name="TextBox 78">
            <a:extLst>
              <a:ext uri="{FF2B5EF4-FFF2-40B4-BE49-F238E27FC236}">
                <a16:creationId xmlns:a16="http://schemas.microsoft.com/office/drawing/2014/main" id="{02A98F86-E5F2-48CD-B7EB-D499BD2E2422}"/>
              </a:ext>
            </a:extLst>
          </p:cNvPr>
          <p:cNvSpPr txBox="1"/>
          <p:nvPr/>
        </p:nvSpPr>
        <p:spPr>
          <a:xfrm>
            <a:off x="7310824" y="1620217"/>
            <a:ext cx="1359668" cy="307777"/>
          </a:xfrm>
          <a:prstGeom prst="rect">
            <a:avLst/>
          </a:prstGeom>
          <a:noFill/>
        </p:spPr>
        <p:txBody>
          <a:bodyPr wrap="none" rtlCol="0">
            <a:spAutoFit/>
          </a:bodyPr>
          <a:lstStyle/>
          <a:p>
            <a:pPr algn="ctr"/>
            <a:r>
              <a:rPr lang="en-US" sz="1400" b="1" dirty="0">
                <a:latin typeface="+mn-lt"/>
              </a:rPr>
              <a:t>TFS Data Center</a:t>
            </a:r>
          </a:p>
        </p:txBody>
      </p:sp>
      <p:sp>
        <p:nvSpPr>
          <p:cNvPr id="80" name="Rectangle 79">
            <a:extLst>
              <a:ext uri="{FF2B5EF4-FFF2-40B4-BE49-F238E27FC236}">
                <a16:creationId xmlns:a16="http://schemas.microsoft.com/office/drawing/2014/main" id="{A0DF6D2E-19B9-40D3-8054-5AE51326994B}"/>
              </a:ext>
            </a:extLst>
          </p:cNvPr>
          <p:cNvSpPr/>
          <p:nvPr/>
        </p:nvSpPr>
        <p:spPr>
          <a:xfrm>
            <a:off x="7367109" y="2362200"/>
            <a:ext cx="786291" cy="1590162"/>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81" name="Rectangle 80">
            <a:extLst>
              <a:ext uri="{FF2B5EF4-FFF2-40B4-BE49-F238E27FC236}">
                <a16:creationId xmlns:a16="http://schemas.microsoft.com/office/drawing/2014/main" id="{E9B72AE6-57FC-46C8-8632-AECBEBA5AEBA}"/>
              </a:ext>
            </a:extLst>
          </p:cNvPr>
          <p:cNvSpPr/>
          <p:nvPr/>
        </p:nvSpPr>
        <p:spPr>
          <a:xfrm>
            <a:off x="8723720" y="2658000"/>
            <a:ext cx="1218022" cy="990600"/>
          </a:xfrm>
          <a:prstGeom prst="rect">
            <a:avLst/>
          </a:prstGeom>
          <a:solidFill>
            <a:schemeClr val="tx1">
              <a:lumMod val="50000"/>
              <a:lumOff val="50000"/>
            </a:schemeClr>
          </a:solidFill>
          <a:ln w="12700" cmpd="sng">
            <a:solidFill>
              <a:schemeClr val="bg1">
                <a:lumMod val="95000"/>
              </a:schemeClr>
            </a:solidFill>
            <a:prstDash val="sysDot"/>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Intermediate</a:t>
            </a:r>
          </a:p>
          <a:p>
            <a:pPr algn="ctr"/>
            <a:r>
              <a:rPr lang="en-US" sz="900" b="1" dirty="0">
                <a:solidFill>
                  <a:schemeClr val="bg1"/>
                </a:solidFill>
              </a:rPr>
              <a:t>Application</a:t>
            </a:r>
          </a:p>
        </p:txBody>
      </p:sp>
      <p:sp>
        <p:nvSpPr>
          <p:cNvPr id="82" name="Rectangle 81">
            <a:extLst>
              <a:ext uri="{FF2B5EF4-FFF2-40B4-BE49-F238E27FC236}">
                <a16:creationId xmlns:a16="http://schemas.microsoft.com/office/drawing/2014/main" id="{50B4B6DF-0A1F-48CA-92D1-70D7017E8515}"/>
              </a:ext>
            </a:extLst>
          </p:cNvPr>
          <p:cNvSpPr/>
          <p:nvPr/>
        </p:nvSpPr>
        <p:spPr>
          <a:xfrm>
            <a:off x="10493709" y="2633997"/>
            <a:ext cx="990600"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Sink</a:t>
            </a:r>
          </a:p>
          <a:p>
            <a:pPr algn="ctr"/>
            <a:r>
              <a:rPr lang="en-US" sz="900" b="1" dirty="0">
                <a:solidFill>
                  <a:schemeClr val="bg1"/>
                </a:solidFill>
              </a:rPr>
              <a:t>System</a:t>
            </a:r>
          </a:p>
        </p:txBody>
      </p:sp>
      <p:cxnSp>
        <p:nvCxnSpPr>
          <p:cNvPr id="96" name="Straight Arrow Connector 95">
            <a:extLst>
              <a:ext uri="{FF2B5EF4-FFF2-40B4-BE49-F238E27FC236}">
                <a16:creationId xmlns:a16="http://schemas.microsoft.com/office/drawing/2014/main" id="{D1AF4020-F351-4FBF-B46E-7F8B60C71855}"/>
              </a:ext>
            </a:extLst>
          </p:cNvPr>
          <p:cNvCxnSpPr>
            <a:cxnSpLocks/>
            <a:stCxn id="80" idx="3"/>
            <a:endCxn id="81" idx="1"/>
          </p:cNvCxnSpPr>
          <p:nvPr/>
        </p:nvCxnSpPr>
        <p:spPr>
          <a:xfrm flipV="1">
            <a:off x="8153400" y="3153300"/>
            <a:ext cx="570320" cy="3981"/>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4ACACE6-580A-4EF2-986B-54FFA4909768}"/>
              </a:ext>
            </a:extLst>
          </p:cNvPr>
          <p:cNvCxnSpPr>
            <a:cxnSpLocks/>
          </p:cNvCxnSpPr>
          <p:nvPr/>
        </p:nvCxnSpPr>
        <p:spPr>
          <a:xfrm>
            <a:off x="9941742" y="3190922"/>
            <a:ext cx="551967"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06" name="Rectangle: Folded Corner 105">
            <a:extLst>
              <a:ext uri="{FF2B5EF4-FFF2-40B4-BE49-F238E27FC236}">
                <a16:creationId xmlns:a16="http://schemas.microsoft.com/office/drawing/2014/main" id="{50ED59D2-A247-4D10-B9AC-9FD7993821C1}"/>
              </a:ext>
            </a:extLst>
          </p:cNvPr>
          <p:cNvSpPr/>
          <p:nvPr/>
        </p:nvSpPr>
        <p:spPr>
          <a:xfrm>
            <a:off x="4319591" y="3599712"/>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07" name="Rectangle: Folded Corner 106">
            <a:extLst>
              <a:ext uri="{FF2B5EF4-FFF2-40B4-BE49-F238E27FC236}">
                <a16:creationId xmlns:a16="http://schemas.microsoft.com/office/drawing/2014/main" id="{CFD89AD8-7188-4182-9992-08FBF4C393C5}"/>
              </a:ext>
            </a:extLst>
          </p:cNvPr>
          <p:cNvSpPr/>
          <p:nvPr/>
        </p:nvSpPr>
        <p:spPr>
          <a:xfrm>
            <a:off x="8244411" y="3595373"/>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08" name="Rectangle: Folded Corner 107">
            <a:extLst>
              <a:ext uri="{FF2B5EF4-FFF2-40B4-BE49-F238E27FC236}">
                <a16:creationId xmlns:a16="http://schemas.microsoft.com/office/drawing/2014/main" id="{61116D0A-A886-4034-B4FD-1F022D290C7D}"/>
              </a:ext>
            </a:extLst>
          </p:cNvPr>
          <p:cNvSpPr/>
          <p:nvPr/>
        </p:nvSpPr>
        <p:spPr>
          <a:xfrm>
            <a:off x="10029582" y="3530385"/>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18" name="TextBox 117">
            <a:extLst>
              <a:ext uri="{FF2B5EF4-FFF2-40B4-BE49-F238E27FC236}">
                <a16:creationId xmlns:a16="http://schemas.microsoft.com/office/drawing/2014/main" id="{09EE5B9D-FE34-4F3C-AA6D-33120F6769C5}"/>
              </a:ext>
            </a:extLst>
          </p:cNvPr>
          <p:cNvSpPr txBox="1"/>
          <p:nvPr/>
        </p:nvSpPr>
        <p:spPr>
          <a:xfrm>
            <a:off x="4235838" y="3987976"/>
            <a:ext cx="1459951" cy="646331"/>
          </a:xfrm>
          <a:prstGeom prst="rect">
            <a:avLst/>
          </a:prstGeom>
          <a:noFill/>
        </p:spPr>
        <p:txBody>
          <a:bodyPr wrap="none" rtlCol="0">
            <a:spAutoFit/>
          </a:bodyPr>
          <a:lstStyle/>
          <a:p>
            <a:r>
              <a:rPr lang="en-US" sz="1200" dirty="0">
                <a:latin typeface="+mn-lt"/>
              </a:rPr>
              <a:t>Interaction Group ID</a:t>
            </a:r>
          </a:p>
          <a:p>
            <a:r>
              <a:rPr lang="en-US" sz="1200" dirty="0">
                <a:latin typeface="+mn-lt"/>
              </a:rPr>
              <a:t>Transaction ID</a:t>
            </a:r>
          </a:p>
          <a:p>
            <a:r>
              <a:rPr lang="en-US" sz="1200" dirty="0">
                <a:latin typeface="+mn-lt"/>
              </a:rPr>
              <a:t>Interface ID</a:t>
            </a:r>
          </a:p>
        </p:txBody>
      </p:sp>
      <p:sp>
        <p:nvSpPr>
          <p:cNvPr id="119" name="TextBox 118">
            <a:extLst>
              <a:ext uri="{FF2B5EF4-FFF2-40B4-BE49-F238E27FC236}">
                <a16:creationId xmlns:a16="http://schemas.microsoft.com/office/drawing/2014/main" id="{94E57E71-3651-46C8-A79E-5DB7213C5D2A}"/>
              </a:ext>
            </a:extLst>
          </p:cNvPr>
          <p:cNvSpPr txBox="1"/>
          <p:nvPr/>
        </p:nvSpPr>
        <p:spPr>
          <a:xfrm>
            <a:off x="5805423" y="1806694"/>
            <a:ext cx="1451038" cy="600164"/>
          </a:xfrm>
          <a:prstGeom prst="rect">
            <a:avLst/>
          </a:prstGeom>
          <a:noFill/>
        </p:spPr>
        <p:txBody>
          <a:bodyPr wrap="none" rtlCol="0">
            <a:spAutoFit/>
          </a:bodyPr>
          <a:lstStyle/>
          <a:p>
            <a:r>
              <a:rPr lang="en-US" sz="1100" dirty="0"/>
              <a:t>Interaction Group ID</a:t>
            </a:r>
          </a:p>
          <a:p>
            <a:r>
              <a:rPr lang="en-US" sz="1100" dirty="0"/>
              <a:t>Interface ID</a:t>
            </a:r>
          </a:p>
          <a:p>
            <a:r>
              <a:rPr lang="en-US" sz="1100" dirty="0"/>
              <a:t>Transaction ID</a:t>
            </a:r>
          </a:p>
        </p:txBody>
      </p:sp>
      <p:sp>
        <p:nvSpPr>
          <p:cNvPr id="121" name="TextBox 120">
            <a:extLst>
              <a:ext uri="{FF2B5EF4-FFF2-40B4-BE49-F238E27FC236}">
                <a16:creationId xmlns:a16="http://schemas.microsoft.com/office/drawing/2014/main" id="{10A6992B-7054-4A6A-B213-B5C949C13979}"/>
              </a:ext>
            </a:extLst>
          </p:cNvPr>
          <p:cNvSpPr txBox="1"/>
          <p:nvPr/>
        </p:nvSpPr>
        <p:spPr>
          <a:xfrm>
            <a:off x="5791498" y="3429000"/>
            <a:ext cx="1337540" cy="1015663"/>
          </a:xfrm>
          <a:prstGeom prst="rect">
            <a:avLst/>
          </a:prstGeom>
          <a:noFill/>
        </p:spPr>
        <p:txBody>
          <a:bodyPr wrap="square" rtlCol="0">
            <a:spAutoFit/>
          </a:bodyPr>
          <a:lstStyle/>
          <a:p>
            <a:pPr algn="ctr"/>
            <a:r>
              <a:rPr lang="en-US" sz="1200" dirty="0">
                <a:latin typeface="+mn-lt"/>
              </a:rPr>
              <a:t>Ingression API ID</a:t>
            </a:r>
          </a:p>
          <a:p>
            <a:pPr algn="ctr"/>
            <a:r>
              <a:rPr lang="en-US" sz="1200" dirty="0">
                <a:latin typeface="+mn-lt"/>
              </a:rPr>
              <a:t>API Access Key</a:t>
            </a:r>
          </a:p>
          <a:p>
            <a:pPr algn="ctr"/>
            <a:r>
              <a:rPr lang="en-US" sz="1200" dirty="0">
                <a:latin typeface="+mn-lt"/>
              </a:rPr>
              <a:t>Interface ID</a:t>
            </a:r>
          </a:p>
          <a:p>
            <a:pPr algn="ctr"/>
            <a:r>
              <a:rPr lang="en-US" sz="1200" dirty="0">
                <a:latin typeface="+mn-lt"/>
              </a:rPr>
              <a:t>Interaction ID</a:t>
            </a:r>
          </a:p>
          <a:p>
            <a:pPr algn="ctr"/>
            <a:r>
              <a:rPr lang="en-US" sz="1200" dirty="0">
                <a:latin typeface="+mn-lt"/>
              </a:rPr>
              <a:t>Transaction ID</a:t>
            </a:r>
          </a:p>
        </p:txBody>
      </p:sp>
      <p:sp>
        <p:nvSpPr>
          <p:cNvPr id="50" name="Arrow: Right 49">
            <a:extLst>
              <a:ext uri="{FF2B5EF4-FFF2-40B4-BE49-F238E27FC236}">
                <a16:creationId xmlns:a16="http://schemas.microsoft.com/office/drawing/2014/main" id="{D0C012FA-4DC9-4C1F-9B76-6AAF4A0DE7A4}"/>
              </a:ext>
            </a:extLst>
          </p:cNvPr>
          <p:cNvSpPr/>
          <p:nvPr/>
        </p:nvSpPr>
        <p:spPr>
          <a:xfrm>
            <a:off x="4395823" y="3124200"/>
            <a:ext cx="182167" cy="184881"/>
          </a:xfrm>
          <a:prstGeom prst="rightArrow">
            <a:avLst/>
          </a:prstGeom>
          <a:solidFill>
            <a:schemeClr val="tx1">
              <a:lumMod val="65000"/>
              <a:lumOff val="3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AF4224C-05F5-4D4E-ADD6-6CDE7353DAAC}"/>
              </a:ext>
            </a:extLst>
          </p:cNvPr>
          <p:cNvCxnSpPr>
            <a:cxnSpLocks/>
          </p:cNvCxnSpPr>
          <p:nvPr/>
        </p:nvCxnSpPr>
        <p:spPr>
          <a:xfrm>
            <a:off x="5639179" y="2485625"/>
            <a:ext cx="1755176"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6092FEC-59F0-4DF1-9DFC-E05C24D7112D}"/>
              </a:ext>
            </a:extLst>
          </p:cNvPr>
          <p:cNvCxnSpPr>
            <a:cxnSpLocks/>
            <a:endCxn id="37" idx="3"/>
          </p:cNvCxnSpPr>
          <p:nvPr/>
        </p:nvCxnSpPr>
        <p:spPr>
          <a:xfrm flipH="1">
            <a:off x="5647062" y="3358594"/>
            <a:ext cx="1708036"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3E3EE05-4B9D-418A-8CB6-B534AC0DAE45}"/>
              </a:ext>
            </a:extLst>
          </p:cNvPr>
          <p:cNvSpPr/>
          <p:nvPr/>
        </p:nvSpPr>
        <p:spPr>
          <a:xfrm>
            <a:off x="568568" y="5396399"/>
            <a:ext cx="11049000" cy="136426"/>
          </a:xfrm>
          <a:prstGeom prst="rect">
            <a:avLst/>
          </a:prstGeom>
          <a:pattFill prst="dkVert">
            <a:fgClr>
              <a:schemeClr val="bg1">
                <a:lumMod val="65000"/>
              </a:schemeClr>
            </a:fgClr>
            <a:bgClr>
              <a:schemeClr val="bg1">
                <a:lumMod val="95000"/>
              </a:schemeClr>
            </a:bgClr>
          </a:patt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BD446F87-9CC4-4B6B-902D-6F5EB6FC69D8}"/>
              </a:ext>
            </a:extLst>
          </p:cNvPr>
          <p:cNvSpPr txBox="1"/>
          <p:nvPr/>
        </p:nvSpPr>
        <p:spPr>
          <a:xfrm>
            <a:off x="3656116" y="5571323"/>
            <a:ext cx="1636346" cy="276999"/>
          </a:xfrm>
          <a:prstGeom prst="rect">
            <a:avLst/>
          </a:prstGeom>
          <a:noFill/>
        </p:spPr>
        <p:txBody>
          <a:bodyPr wrap="none" rtlCol="0">
            <a:spAutoFit/>
          </a:bodyPr>
          <a:lstStyle/>
          <a:p>
            <a:pPr algn="ctr"/>
            <a:r>
              <a:rPr lang="en-US" sz="1200" dirty="0">
                <a:latin typeface="+mn-lt"/>
              </a:rPr>
              <a:t>Time of Materialization</a:t>
            </a:r>
          </a:p>
        </p:txBody>
      </p:sp>
      <p:cxnSp>
        <p:nvCxnSpPr>
          <p:cNvPr id="43" name="Straight Arrow Connector 42">
            <a:extLst>
              <a:ext uri="{FF2B5EF4-FFF2-40B4-BE49-F238E27FC236}">
                <a16:creationId xmlns:a16="http://schemas.microsoft.com/office/drawing/2014/main" id="{C6AEDF8C-C3D3-48F9-B5EC-2D197D1F8D3B}"/>
              </a:ext>
            </a:extLst>
          </p:cNvPr>
          <p:cNvCxnSpPr>
            <a:cxnSpLocks/>
          </p:cNvCxnSpPr>
          <p:nvPr/>
        </p:nvCxnSpPr>
        <p:spPr>
          <a:xfrm>
            <a:off x="4267200" y="3470797"/>
            <a:ext cx="0" cy="1925602"/>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37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Egression Service Information Elements Specification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98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Elements</a:t>
            </a:r>
          </a:p>
        </p:txBody>
      </p:sp>
      <p:sp>
        <p:nvSpPr>
          <p:cNvPr id="8" name="Rectangle 7">
            <a:extLst>
              <a:ext uri="{FF2B5EF4-FFF2-40B4-BE49-F238E27FC236}">
                <a16:creationId xmlns:a16="http://schemas.microsoft.com/office/drawing/2014/main" id="{85AE48AE-9517-644A-8F8B-97693A36B0B4}"/>
              </a:ext>
            </a:extLst>
          </p:cNvPr>
          <p:cNvSpPr/>
          <p:nvPr/>
        </p:nvSpPr>
        <p:spPr>
          <a:xfrm>
            <a:off x="304800" y="990600"/>
            <a:ext cx="5181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Interface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Data Sink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Egression API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Egression API Client Access Key</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Interaction Group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Interaction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Transaction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Checksum</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Time of Materialization</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Content Type</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Content Length</a:t>
            </a: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p:txBody>
      </p:sp>
      <p:sp>
        <p:nvSpPr>
          <p:cNvPr id="7" name="Rectangle 6">
            <a:extLst>
              <a:ext uri="{FF2B5EF4-FFF2-40B4-BE49-F238E27FC236}">
                <a16:creationId xmlns:a16="http://schemas.microsoft.com/office/drawing/2014/main" id="{3597654E-9822-4E2F-8E9D-F90FF06C74ED}"/>
              </a:ext>
            </a:extLst>
          </p:cNvPr>
          <p:cNvSpPr/>
          <p:nvPr/>
        </p:nvSpPr>
        <p:spPr>
          <a:xfrm>
            <a:off x="5715000" y="990600"/>
            <a:ext cx="5181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p:txBody>
      </p:sp>
    </p:spTree>
    <p:extLst>
      <p:ext uri="{BB962C8B-B14F-4D97-AF65-F5344CB8AC3E}">
        <p14:creationId xmlns:p14="http://schemas.microsoft.com/office/powerpoint/2010/main" val="48123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8</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just">
              <a:defRPr/>
            </a:pPr>
            <a:r>
              <a:rPr lang="en-US" sz="1200" b="1" dirty="0">
                <a:solidFill>
                  <a:schemeClr val="tx1">
                    <a:lumMod val="75000"/>
                    <a:lumOff val="25000"/>
                  </a:schemeClr>
                </a:solidFill>
              </a:rPr>
              <a:t>Interface ID </a:t>
            </a:r>
            <a:r>
              <a:rPr lang="en-US" sz="1200" dirty="0">
                <a:solidFill>
                  <a:schemeClr val="tx1">
                    <a:lumMod val="75000"/>
                    <a:lumOff val="25000"/>
                  </a:schemeClr>
                </a:solidFill>
              </a:rPr>
              <a:t>is a unique </a:t>
            </a:r>
            <a:r>
              <a:rPr lang="en-US" sz="1200" dirty="0">
                <a:solidFill>
                  <a:prstClr val="black">
                    <a:lumMod val="75000"/>
                    <a:lumOff val="25000"/>
                  </a:prstClr>
                </a:solidFill>
              </a:rPr>
              <a:t>identifier</a:t>
            </a:r>
            <a:r>
              <a:rPr lang="en-US" sz="1200" dirty="0">
                <a:solidFill>
                  <a:schemeClr val="tx1">
                    <a:lumMod val="75000"/>
                    <a:lumOff val="25000"/>
                  </a:schemeClr>
                </a:solidFill>
              </a:rPr>
              <a:t> representing the </a:t>
            </a:r>
            <a:r>
              <a:rPr lang="en-US" sz="1200" b="1" dirty="0">
                <a:solidFill>
                  <a:schemeClr val="tx1">
                    <a:lumMod val="75000"/>
                    <a:lumOff val="25000"/>
                  </a:schemeClr>
                </a:solidFill>
              </a:rPr>
              <a:t>Interface Name</a:t>
            </a:r>
            <a:r>
              <a:rPr lang="en-US" sz="1200" dirty="0">
                <a:solidFill>
                  <a:schemeClr val="tx1">
                    <a:lumMod val="75000"/>
                    <a:lumOff val="25000"/>
                  </a:schemeClr>
                </a:solidFill>
              </a:rPr>
              <a:t> </a:t>
            </a:r>
            <a:r>
              <a:rPr lang="en-US" sz="1200" b="1" dirty="0">
                <a:solidFill>
                  <a:schemeClr val="tx1">
                    <a:lumMod val="75000"/>
                    <a:lumOff val="25000"/>
                  </a:schemeClr>
                </a:solidFill>
              </a:rPr>
              <a:t>&amp; Version </a:t>
            </a:r>
            <a:r>
              <a:rPr lang="en-US" sz="1200" dirty="0">
                <a:solidFill>
                  <a:schemeClr val="tx1">
                    <a:lumMod val="75000"/>
                    <a:lumOff val="25000"/>
                  </a:schemeClr>
                </a:solidFill>
              </a:rPr>
              <a:t>for identification purposes.</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For each Interface ID a structural schema representing the data elements of the interface must be pre-defined.</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R="0" lvl="0" algn="just" defTabSz="914400" rtl="0" eaLnBrk="0" fontAlgn="base" latinLnBrk="0" hangingPunct="0">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a:t>
            </a:r>
            <a:r>
              <a:rPr lang="en-US" sz="1000" dirty="0">
                <a:solidFill>
                  <a:prstClr val="black">
                    <a:lumMod val="75000"/>
                    <a:lumOff val="25000"/>
                  </a:prstClr>
                </a:solidFill>
                <a:latin typeface="Calibri"/>
              </a:rPr>
              <a:t>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always request egression data for specific Interface ID.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Service must always include the Interface ID in notification for each egression data instance.</a:t>
            </a:r>
          </a:p>
          <a:p>
            <a:pPr marL="647700" lvl="1" indent="-171450" algn="just">
              <a:buFont typeface="Arial" panose="020B0604020202020204" pitchFamily="34" charset="0"/>
              <a:buChar char="•"/>
            </a:pPr>
            <a:r>
              <a:rPr lang="en-US" sz="1000" dirty="0">
                <a:solidFill>
                  <a:prstClr val="black">
                    <a:lumMod val="75000"/>
                    <a:lumOff val="25000"/>
                  </a:prstClr>
                </a:solidFill>
              </a:rPr>
              <a:t>Service must process &amp; manage egression data per Interface ID.</a:t>
            </a: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Interface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Notification</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44576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9</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Egression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just">
              <a:defRPr/>
            </a:pPr>
            <a:r>
              <a:rPr lang="en-US" sz="1200" b="1" dirty="0">
                <a:solidFill>
                  <a:prstClr val="black">
                    <a:lumMod val="75000"/>
                    <a:lumOff val="25000"/>
                  </a:prstClr>
                </a:solidFill>
                <a:latin typeface="Calibri"/>
              </a:rPr>
              <a:t>Data Sink ID </a:t>
            </a:r>
            <a:r>
              <a:rPr lang="en-US" sz="1200" dirty="0">
                <a:solidFill>
                  <a:prstClr val="black">
                    <a:lumMod val="75000"/>
                    <a:lumOff val="25000"/>
                  </a:prstClr>
                </a:solidFill>
              </a:rPr>
              <a:t>is a unique identifier representing the data sink system </a:t>
            </a:r>
            <a:r>
              <a:rPr lang="en-US" sz="1200" b="1" dirty="0">
                <a:solidFill>
                  <a:prstClr val="black">
                    <a:lumMod val="75000"/>
                    <a:lumOff val="25000"/>
                  </a:prstClr>
                </a:solidFill>
              </a:rPr>
              <a:t>name &amp; version </a:t>
            </a:r>
            <a:r>
              <a:rPr lang="en-US" sz="1200" dirty="0">
                <a:solidFill>
                  <a:prstClr val="black">
                    <a:lumMod val="75000"/>
                    <a:lumOff val="25000"/>
                  </a:prstClr>
                </a:solidFill>
              </a:rPr>
              <a:t>for a given interface</a:t>
            </a:r>
            <a:r>
              <a:rPr lang="en-US" sz="1200" dirty="0">
                <a:solidFill>
                  <a:prstClr val="black">
                    <a:lumMod val="75000"/>
                    <a:lumOff val="25000"/>
                  </a:prstClr>
                </a:solidFill>
                <a:latin typeface="Calibri"/>
              </a:rPr>
              <a:t>.</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always include the Data Sink ID associated with specific Interface ID.</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must validate the Data Sink ID for the given Interface ID</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Data Sink ID as part of metadata for egress data</a:t>
            </a:r>
          </a:p>
          <a:p>
            <a:pPr marL="647700" lvl="1" indent="-171450" algn="just">
              <a:buFont typeface="Arial" panose="020B0604020202020204" pitchFamily="34" charset="0"/>
              <a:buChar char="•"/>
            </a:pPr>
            <a:r>
              <a:rPr lang="en-US" sz="1000" dirty="0">
                <a:solidFill>
                  <a:prstClr val="black">
                    <a:lumMod val="75000"/>
                    <a:lumOff val="25000"/>
                  </a:prstClr>
                </a:solidFill>
              </a:rPr>
              <a:t>Service must always include Data Sink ID in notification for each egression data instance.</a:t>
            </a:r>
          </a:p>
          <a:p>
            <a:pPr marL="647700" lvl="1" indent="-171450" algn="just">
              <a:buFont typeface="Arial" panose="020B0604020202020204" pitchFamily="34" charset="0"/>
              <a:buChar char="•"/>
            </a:pPr>
            <a:endParaRPr lang="en-US" sz="1000" dirty="0">
              <a:solidFill>
                <a:prstClr val="black">
                  <a:lumMod val="75000"/>
                  <a:lumOff val="25000"/>
                </a:prstClr>
              </a:solidFill>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Data Sink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String</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id="{CEE8565B-FE9B-4AA0-846A-FE9727432DF2}"/>
              </a:ext>
            </a:extLst>
          </p:cNvPr>
          <p:cNvGrpSpPr/>
          <p:nvPr/>
        </p:nvGrpSpPr>
        <p:grpSpPr>
          <a:xfrm>
            <a:off x="378068" y="5885022"/>
            <a:ext cx="11430000" cy="334486"/>
            <a:chOff x="378068" y="5885022"/>
            <a:chExt cx="11430000" cy="334486"/>
          </a:xfrm>
        </p:grpSpPr>
        <p:sp>
          <p:nvSpPr>
            <p:cNvPr id="27" name="Rectangle 26">
              <a:extLst>
                <a:ext uri="{FF2B5EF4-FFF2-40B4-BE49-F238E27FC236}">
                  <a16:creationId xmlns:a16="http://schemas.microsoft.com/office/drawing/2014/main" id="{3E317FA5-919A-41A9-8723-772E1CB669D7}"/>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8" name="Rectangle 27">
              <a:extLst>
                <a:ext uri="{FF2B5EF4-FFF2-40B4-BE49-F238E27FC236}">
                  <a16:creationId xmlns:a16="http://schemas.microsoft.com/office/drawing/2014/main" id="{C07B1637-4C48-43B2-BBC4-F8258E2219C4}"/>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9" name="Rectangle 28">
              <a:extLst>
                <a:ext uri="{FF2B5EF4-FFF2-40B4-BE49-F238E27FC236}">
                  <a16:creationId xmlns:a16="http://schemas.microsoft.com/office/drawing/2014/main" id="{5D76EB11-C57C-4431-BE17-5082948A54B7}"/>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Notification</a:t>
              </a:r>
            </a:p>
          </p:txBody>
        </p:sp>
        <p:sp>
          <p:nvSpPr>
            <p:cNvPr id="30" name="Rectangle 29">
              <a:extLst>
                <a:ext uri="{FF2B5EF4-FFF2-40B4-BE49-F238E27FC236}">
                  <a16:creationId xmlns:a16="http://schemas.microsoft.com/office/drawing/2014/main" id="{9D42C5A6-B344-4867-827E-8A17EE842A35}"/>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278935377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D7C86-9E0F-4AAA-8797-C82258F4ADDF}">
  <ds:schemaRefs>
    <ds:schemaRef ds:uri="73f92b23-f77b-4ce4-bcfb-6390b38399e6"/>
    <ds:schemaRef ds:uri="http://purl.org/dc/elements/1.1/"/>
    <ds:schemaRef ds:uri="http://schemas.microsoft.com/office/infopath/2007/PartnerControls"/>
    <ds:schemaRef ds:uri="ce960481-c2a4-4472-96d9-c96aeeb539c8"/>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2E5861F-F537-487C-9A5A-8D371FBD87E6}">
  <ds:schemaRefs>
    <ds:schemaRef ds:uri="http://schemas.microsoft.com/sharepoint/v3/contenttype/forms"/>
  </ds:schemaRefs>
</ds:datastoreItem>
</file>

<file path=customXml/itemProps3.xml><?xml version="1.0" encoding="utf-8"?>
<ds:datastoreItem xmlns:ds="http://schemas.openxmlformats.org/officeDocument/2006/customXml" ds:itemID="{81A2A522-2351-4388-B5F3-ABC0FB0133FE}"/>
</file>

<file path=docProps/app.xml><?xml version="1.0" encoding="utf-8"?>
<Properties xmlns="http://schemas.openxmlformats.org/officeDocument/2006/extended-properties" xmlns:vt="http://schemas.openxmlformats.org/officeDocument/2006/docPropsVTypes">
  <Template/>
  <TotalTime>174970</TotalTime>
  <Words>3072</Words>
  <Application>Microsoft Office PowerPoint</Application>
  <PresentationFormat>Widescreen</PresentationFormat>
  <Paragraphs>517</Paragraphs>
  <Slides>32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Rounded MT Bold</vt:lpstr>
      <vt:lpstr>Calibri</vt:lpstr>
      <vt:lpstr>Courier New</vt:lpstr>
      <vt:lpstr>Garamond</vt:lpstr>
      <vt:lpstr>Perpetua</vt:lpstr>
      <vt:lpstr>Wingdings</vt:lpstr>
      <vt:lpstr>Office Theme</vt:lpstr>
      <vt:lpstr>PowerPoint Presentation</vt:lpstr>
      <vt:lpstr>PowerPoint Presentation</vt:lpstr>
      <vt:lpstr>PowerPoint Presentation</vt:lpstr>
      <vt:lpstr>Egression Service: Overview </vt:lpstr>
      <vt:lpstr>Egression Service: Overview</vt:lpstr>
      <vt:lpstr>PowerPoint Presentation</vt:lpstr>
      <vt:lpstr>Egression Service: Information Elements</vt:lpstr>
      <vt:lpstr>Egression Service: Information Element Specification</vt:lpstr>
      <vt:lpstr>Egression Service: Information Element Specification</vt:lpstr>
      <vt:lpstr>Egression Service: Information Element Specification</vt:lpstr>
      <vt:lpstr>Egression Service: Information Element Specification</vt:lpstr>
      <vt:lpstr>Egression Service: Information Element Specification</vt:lpstr>
      <vt:lpstr>Egression Service: Information Element Specification</vt:lpstr>
      <vt:lpstr>Egression Service: Information Element Specification</vt:lpstr>
      <vt:lpstr>Egression Service: Information Element Specification</vt:lpstr>
      <vt:lpstr>Egression Service: Information Element Specification</vt:lpstr>
      <vt:lpstr>PowerPoint Presentation</vt:lpstr>
      <vt:lpstr>Egression Service: Web Protocol Binding</vt:lpstr>
      <vt:lpstr>Egression Service: Notification Binding</vt:lpstr>
      <vt:lpstr>PowerPoint Presentation</vt:lpstr>
      <vt:lpstr>Egression Service: Implementation Design</vt:lpstr>
      <vt:lpstr>Egression Service: Implementation Design</vt:lpstr>
      <vt:lpstr>Egression Service: Implementation Design</vt:lpstr>
      <vt:lpstr>PowerPoint Presentation</vt:lpstr>
      <vt:lpstr>Egression Service: Egression Context</vt:lpstr>
      <vt:lpstr>Egression Context: Information Elements</vt:lpstr>
      <vt:lpstr>Egression Context: Information Elements</vt:lpstr>
      <vt:lpstr>Egression Context: Information Elements</vt:lpstr>
      <vt:lpstr>Egression Context: Information Elements</vt:lpstr>
      <vt:lpstr>PowerPoint Presentation</vt:lpstr>
      <vt:lpstr>PowerPoint Presentation</vt:lpstr>
      <vt:lpstr>PowerPoint Presentation</vt:lpstr>
    </vt:vector>
  </TitlesOfParts>
  <Manager/>
  <Company>Steerwise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Data &amp; Integration Platform POC</dc:title>
  <dc:subject/>
  <dc:creator>Steerwise Inc.</dc:creator>
  <cp:keywords/>
  <dc:description/>
  <cp:lastModifiedBy>Sivakoumar Arumugam</cp:lastModifiedBy>
  <cp:revision>6051</cp:revision>
  <cp:lastPrinted>2016-01-15T02:10:45Z</cp:lastPrinted>
  <dcterms:created xsi:type="dcterms:W3CDTF">2006-08-16T00:00:00Z</dcterms:created>
  <dcterms:modified xsi:type="dcterms:W3CDTF">2018-10-10T15:59:00Z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